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15" r:id="rId2"/>
    <p:sldId id="345" r:id="rId3"/>
    <p:sldId id="347" r:id="rId4"/>
    <p:sldId id="348" r:id="rId5"/>
    <p:sldId id="346" r:id="rId6"/>
    <p:sldId id="349" r:id="rId7"/>
    <p:sldId id="350" r:id="rId8"/>
    <p:sldId id="351" r:id="rId9"/>
    <p:sldId id="352" r:id="rId10"/>
    <p:sldId id="353" r:id="rId11"/>
    <p:sldId id="354" r:id="rId12"/>
    <p:sldId id="357" r:id="rId13"/>
    <p:sldId id="355" r:id="rId14"/>
    <p:sldId id="356" r:id="rId15"/>
    <p:sldId id="292" r:id="rId1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D8"/>
    <a:srgbClr val="002C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2" d="100"/>
          <a:sy n="72" d="100"/>
        </p:scale>
        <p:origin x="528" y="66"/>
      </p:cViewPr>
      <p:guideLst>
        <p:guide pos="3840"/>
        <p:guide orient="horz" pos="216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C5621D02-0740-439A-9003-9431162C0465}" type="datetimeFigureOut">
              <a:rPr lang="en-US" smtClean="0"/>
              <a:t>4/21/2020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8A936EBC-8387-43F9-8D74-E000B1D3BF4E}" type="slidenum">
              <a:rPr lang="en-US" smtClean="0"/>
              <a:t>‹#›</a:t>
            </a:fld>
            <a:endParaRPr lang="en-US"/>
          </a:p>
        </p:txBody>
      </p:sp>
    </p:spTree>
    <p:extLst>
      <p:ext uri="{BB962C8B-B14F-4D97-AF65-F5344CB8AC3E}">
        <p14:creationId xmlns:p14="http://schemas.microsoft.com/office/powerpoint/2010/main" val="3405160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0352"/>
            <a:ext cx="9144000" cy="2387600"/>
          </a:xfrm>
        </p:spPr>
        <p:txBody>
          <a:bodyPr anchor="b">
            <a:normAutofit/>
          </a:bodyPr>
          <a:lstStyle>
            <a:lvl1pPr algn="l">
              <a:defRPr sz="5400"/>
            </a:lvl1pPr>
          </a:lstStyle>
          <a:p>
            <a:r>
              <a:rPr lang="en-US" dirty="0"/>
              <a:t>Click to edit Master title style</a:t>
            </a:r>
          </a:p>
        </p:txBody>
      </p:sp>
      <p:sp>
        <p:nvSpPr>
          <p:cNvPr id="3" name="Subtitle 2"/>
          <p:cNvSpPr>
            <a:spLocks noGrp="1"/>
          </p:cNvSpPr>
          <p:nvPr>
            <p:ph type="subTitle" idx="1"/>
          </p:nvPr>
        </p:nvSpPr>
        <p:spPr>
          <a:xfrm>
            <a:off x="1524000" y="3788295"/>
            <a:ext cx="9144000" cy="1655762"/>
          </a:xfrm>
        </p:spPr>
        <p:txBody>
          <a:bodyPr>
            <a:normAutofit/>
          </a:bodyPr>
          <a:lstStyle>
            <a:lvl1pPr marL="0" indent="0" algn="l">
              <a:buNone/>
              <a:defRPr sz="20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8" name="Rectangle 7"/>
          <p:cNvSpPr/>
          <p:nvPr userDrawn="1"/>
        </p:nvSpPr>
        <p:spPr>
          <a:xfrm>
            <a:off x="0" y="5833533"/>
            <a:ext cx="12192000" cy="102446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5"/>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0153436" y="6122113"/>
            <a:ext cx="1585173" cy="515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object 18"/>
          <p:cNvSpPr>
            <a:spLocks noChangeAspect="1"/>
          </p:cNvSpPr>
          <p:nvPr userDrawn="1"/>
        </p:nvSpPr>
        <p:spPr>
          <a:xfrm>
            <a:off x="0" y="5756987"/>
            <a:ext cx="12188952" cy="146206"/>
          </a:xfrm>
          <a:custGeom>
            <a:avLst/>
            <a:gdLst/>
            <a:ahLst/>
            <a:cxnLst/>
            <a:rect l="l" t="t" r="r" b="b"/>
            <a:pathLst>
              <a:path w="20104100" h="241300">
                <a:moveTo>
                  <a:pt x="0" y="240830"/>
                </a:moveTo>
                <a:lnTo>
                  <a:pt x="20104099" y="240830"/>
                </a:lnTo>
                <a:lnTo>
                  <a:pt x="20104099" y="0"/>
                </a:lnTo>
                <a:lnTo>
                  <a:pt x="0" y="0"/>
                </a:lnTo>
                <a:lnTo>
                  <a:pt x="0" y="240830"/>
                </a:lnTo>
                <a:close/>
              </a:path>
            </a:pathLst>
          </a:custGeom>
          <a:solidFill>
            <a:srgbClr val="00AED7"/>
          </a:solidFill>
        </p:spPr>
        <p:txBody>
          <a:bodyPr wrap="square" lIns="0" tIns="0" rIns="0" bIns="0" rtlCol="0"/>
          <a:lstStyle/>
          <a:p>
            <a:endParaRPr sz="2969"/>
          </a:p>
        </p:txBody>
      </p:sp>
      <p:sp>
        <p:nvSpPr>
          <p:cNvPr id="12" name="object 18"/>
          <p:cNvSpPr>
            <a:spLocks noChangeAspect="1"/>
          </p:cNvSpPr>
          <p:nvPr userDrawn="1"/>
        </p:nvSpPr>
        <p:spPr>
          <a:xfrm>
            <a:off x="0" y="5765455"/>
            <a:ext cx="12188952" cy="146206"/>
          </a:xfrm>
          <a:custGeom>
            <a:avLst/>
            <a:gdLst/>
            <a:ahLst/>
            <a:cxnLst/>
            <a:rect l="l" t="t" r="r" b="b"/>
            <a:pathLst>
              <a:path w="20104100" h="241300">
                <a:moveTo>
                  <a:pt x="0" y="240830"/>
                </a:moveTo>
                <a:lnTo>
                  <a:pt x="20104099" y="240830"/>
                </a:lnTo>
                <a:lnTo>
                  <a:pt x="20104099" y="0"/>
                </a:lnTo>
                <a:lnTo>
                  <a:pt x="0" y="0"/>
                </a:lnTo>
                <a:lnTo>
                  <a:pt x="0" y="240830"/>
                </a:lnTo>
                <a:close/>
              </a:path>
            </a:pathLst>
          </a:custGeom>
          <a:solidFill>
            <a:srgbClr val="00AED7"/>
          </a:solidFill>
        </p:spPr>
        <p:txBody>
          <a:bodyPr wrap="square" lIns="0" tIns="0" rIns="0" bIns="0" rtlCol="0"/>
          <a:lstStyle/>
          <a:p>
            <a:endParaRPr sz="2969"/>
          </a:p>
        </p:txBody>
      </p:sp>
      <p:sp>
        <p:nvSpPr>
          <p:cNvPr id="13" name="Rectangle 12"/>
          <p:cNvSpPr/>
          <p:nvPr userDrawn="1"/>
        </p:nvSpPr>
        <p:spPr>
          <a:xfrm flipV="1">
            <a:off x="1608670" y="3256279"/>
            <a:ext cx="4138863" cy="45719"/>
          </a:xfrm>
          <a:prstGeom prst="rect">
            <a:avLst/>
          </a:prstGeom>
          <a:solidFill>
            <a:srgbClr val="00AFD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86576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1638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222060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5866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3079619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036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632307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909853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895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22414281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1856899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0"/>
            <a:ext cx="12192000" cy="6705258"/>
          </a:xfrm>
          <a:prstGeom prst="rect">
            <a:avLst/>
          </a:prstGeom>
          <a:solidFill>
            <a:srgbClr val="002C7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0951904" y="6202364"/>
            <a:ext cx="1091670" cy="356464"/>
          </a:xfrm>
          <a:prstGeom prst="rect">
            <a:avLst/>
          </a:prstGeom>
        </p:spPr>
      </p:pic>
      <p:sp>
        <p:nvSpPr>
          <p:cNvPr id="14" name="object 18"/>
          <p:cNvSpPr>
            <a:spLocks noChangeAspect="1"/>
          </p:cNvSpPr>
          <p:nvPr userDrawn="1"/>
        </p:nvSpPr>
        <p:spPr>
          <a:xfrm>
            <a:off x="0" y="6705258"/>
            <a:ext cx="12188952" cy="154677"/>
          </a:xfrm>
          <a:custGeom>
            <a:avLst/>
            <a:gdLst/>
            <a:ahLst/>
            <a:cxnLst/>
            <a:rect l="l" t="t" r="r" b="b"/>
            <a:pathLst>
              <a:path w="20104100" h="241300">
                <a:moveTo>
                  <a:pt x="0" y="240830"/>
                </a:moveTo>
                <a:lnTo>
                  <a:pt x="20104099" y="240830"/>
                </a:lnTo>
                <a:lnTo>
                  <a:pt x="20104099" y="0"/>
                </a:lnTo>
                <a:lnTo>
                  <a:pt x="0" y="0"/>
                </a:lnTo>
                <a:lnTo>
                  <a:pt x="0" y="240830"/>
                </a:lnTo>
                <a:close/>
              </a:path>
            </a:pathLst>
          </a:custGeom>
          <a:solidFill>
            <a:srgbClr val="00AED7"/>
          </a:solidFill>
        </p:spPr>
        <p:txBody>
          <a:bodyPr wrap="square" lIns="0" tIns="0" rIns="0" bIns="0" rtlCol="0"/>
          <a:lstStyle/>
          <a:p>
            <a:endParaRPr sz="2969"/>
          </a:p>
        </p:txBody>
      </p:sp>
    </p:spTree>
    <p:extLst>
      <p:ext uri="{BB962C8B-B14F-4D97-AF65-F5344CB8AC3E}">
        <p14:creationId xmlns:p14="http://schemas.microsoft.com/office/powerpoint/2010/main" val="11490780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centersupport@usf.edu"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08065" y="2401307"/>
            <a:ext cx="11806813" cy="1380351"/>
          </a:xfrm>
        </p:spPr>
        <p:txBody>
          <a:bodyPr>
            <a:noAutofit/>
          </a:bodyPr>
          <a:lstStyle/>
          <a:p>
            <a:pPr algn="ctr"/>
            <a:r>
              <a:rPr lang="en-US" b="1" dirty="0"/>
              <a:t>Stress, Anxiety, and COVID 19</a:t>
            </a:r>
            <a:br>
              <a:rPr lang="en-US" dirty="0"/>
            </a:br>
            <a:br>
              <a:rPr lang="en-US" altLang="en-US" b="1" dirty="0">
                <a:latin typeface="Times New Roman" panose="02020603050405020304" pitchFamily="18" charset="0"/>
                <a:cs typeface="Times New Roman" panose="02020603050405020304" pitchFamily="18" charset="0"/>
              </a:rPr>
            </a:br>
            <a:br>
              <a:rPr lang="en-US" altLang="en-US" b="1" dirty="0">
                <a:latin typeface="Times New Roman" panose="02020603050405020304" pitchFamily="18" charset="0"/>
                <a:cs typeface="Times New Roman" panose="02020603050405020304" pitchFamily="18" charset="0"/>
              </a:rPr>
            </a:br>
            <a:endParaRPr lang="en-US" altLang="en-US" b="1" dirty="0">
              <a:latin typeface="Times New Roman" panose="02020603050405020304" pitchFamily="18" charset="0"/>
              <a:cs typeface="Times New Roman" panose="02020603050405020304" pitchFamily="18" charset="0"/>
            </a:endParaRPr>
          </a:p>
        </p:txBody>
      </p:sp>
      <p:sp>
        <p:nvSpPr>
          <p:cNvPr id="4099" name="Rectangle 3"/>
          <p:cNvSpPr>
            <a:spLocks noGrp="1" noChangeArrowheads="1"/>
          </p:cNvSpPr>
          <p:nvPr>
            <p:ph type="subTitle" idx="1"/>
          </p:nvPr>
        </p:nvSpPr>
        <p:spPr>
          <a:xfrm>
            <a:off x="1540042" y="2725723"/>
            <a:ext cx="8670759" cy="2743200"/>
          </a:xfrm>
        </p:spPr>
        <p:txBody>
          <a:bodyPr/>
          <a:lstStyle/>
          <a:p>
            <a:pPr eaLnBrk="1" hangingPunct="1">
              <a:buFontTx/>
              <a:buNone/>
            </a:pPr>
            <a:r>
              <a:rPr lang="en-US" altLang="en-US" sz="3000" i="0" dirty="0">
                <a:latin typeface="Times New Roman" panose="02020603050405020304" pitchFamily="18" charset="0"/>
                <a:cs typeface="Times New Roman" panose="02020603050405020304" pitchFamily="18" charset="0"/>
              </a:rPr>
              <a:t>BayCare Behavioral Health</a:t>
            </a:r>
            <a:endParaRPr lang="en-US" altLang="en-US" sz="2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700057"/>
          </a:xfrm>
        </p:spPr>
        <p:txBody>
          <a:bodyPr>
            <a:normAutofit/>
          </a:bodyPr>
          <a:lstStyle/>
          <a:p>
            <a:r>
              <a:rPr lang="en-US" b="1" dirty="0"/>
              <a:t>Write your daily to do list the night before. </a:t>
            </a:r>
            <a:r>
              <a:rPr lang="en-US" dirty="0"/>
              <a:t>You might find that being able to start work straight away helps increase your productivity. Also, this practice can help you clear your mind and switch off in the evening. </a:t>
            </a:r>
          </a:p>
          <a:p>
            <a:endParaRPr lang="en-US" dirty="0"/>
          </a:p>
          <a:p>
            <a:r>
              <a:rPr lang="en-US" b="1" dirty="0"/>
              <a:t>Tidy your workspace at the end of the day. </a:t>
            </a:r>
            <a:r>
              <a:rPr lang="en-US" dirty="0"/>
              <a:t>Research finds that cluttered environments interfere with your ability to focus. </a:t>
            </a:r>
          </a:p>
          <a:p>
            <a:endParaRPr lang="en-US" dirty="0"/>
          </a:p>
          <a:p>
            <a:r>
              <a:rPr lang="en-US" b="1" dirty="0"/>
              <a:t>Decide on a regular sleep schedule. </a:t>
            </a:r>
            <a:r>
              <a:rPr lang="en-US" dirty="0"/>
              <a:t>When it comes to improving sleep, research suggests that maintaining a regular sleep schedule is of high importance. </a:t>
            </a:r>
          </a:p>
          <a:p>
            <a:endParaRPr lang="en-US" dirty="0"/>
          </a:p>
          <a:p>
            <a:r>
              <a:rPr lang="en-US" b="1" dirty="0"/>
              <a:t>Try a to do list app. </a:t>
            </a:r>
            <a:r>
              <a:rPr lang="en-US" dirty="0"/>
              <a:t>You may prefer a digital format such as </a:t>
            </a:r>
            <a:r>
              <a:rPr lang="en-US" u="sng" dirty="0"/>
              <a:t>Google Keep</a:t>
            </a:r>
            <a:r>
              <a:rPr lang="en-US" dirty="0"/>
              <a:t>. </a:t>
            </a:r>
          </a:p>
          <a:p>
            <a:endParaRPr lang="en-US" dirty="0"/>
          </a:p>
          <a:p>
            <a:endParaRPr lang="en-US" dirty="0"/>
          </a:p>
        </p:txBody>
      </p:sp>
    </p:spTree>
    <p:extLst>
      <p:ext uri="{BB962C8B-B14F-4D97-AF65-F5344CB8AC3E}">
        <p14:creationId xmlns:p14="http://schemas.microsoft.com/office/powerpoint/2010/main" val="2136303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0832"/>
            <a:ext cx="12192000" cy="6176963"/>
          </a:xfrm>
        </p:spPr>
        <p:txBody>
          <a:bodyPr>
            <a:normAutofit fontScale="92500"/>
          </a:bodyPr>
          <a:lstStyle/>
          <a:p>
            <a:r>
              <a:rPr lang="en-US" b="1" dirty="0"/>
              <a:t>Create an end of work day ritual. </a:t>
            </a:r>
            <a:r>
              <a:rPr lang="en-US" dirty="0"/>
              <a:t>To enforce work-life boundaries, you might find it helpful to create an end of day ritual such as changing into comfier clothes, switching off work email notifications and putting on some music. </a:t>
            </a:r>
          </a:p>
          <a:p>
            <a:endParaRPr lang="en-US" dirty="0"/>
          </a:p>
          <a:p>
            <a:r>
              <a:rPr lang="en-US" b="1" dirty="0"/>
              <a:t>Create weekly family traditions. </a:t>
            </a:r>
            <a:r>
              <a:rPr lang="en-US" dirty="0"/>
              <a:t>Strengthen family routines through traditions such as “Board Game Fridays” and “Movie Night Mondays”. </a:t>
            </a:r>
          </a:p>
          <a:p>
            <a:endParaRPr lang="en-US" dirty="0"/>
          </a:p>
          <a:p>
            <a:r>
              <a:rPr lang="en-US" b="1" dirty="0"/>
              <a:t>Be kind to yourself. </a:t>
            </a:r>
            <a:r>
              <a:rPr lang="en-US" dirty="0"/>
              <a:t>You might suddenly have a lot more on your plate. Be mindful of your inner critic, and remind yourself that you can only do the best you can. </a:t>
            </a:r>
          </a:p>
          <a:p>
            <a:endParaRPr lang="en-US" dirty="0"/>
          </a:p>
          <a:p>
            <a:r>
              <a:rPr lang="en-US" b="1" dirty="0"/>
              <a:t>Cultivating your gratitude. </a:t>
            </a:r>
            <a:r>
              <a:rPr lang="en-US" dirty="0"/>
              <a:t>Gratitude has a plethora of benefits, including: </a:t>
            </a:r>
            <a:endParaRPr lang="en-US" b="1" dirty="0"/>
          </a:p>
          <a:p>
            <a:pPr marL="347472" indent="0">
              <a:buNone/>
            </a:pPr>
            <a:r>
              <a:rPr lang="en-US" dirty="0"/>
              <a:t>Reducing stress and anxiety, boosting mood, strengthening your immune system, improving sleep </a:t>
            </a:r>
          </a:p>
          <a:p>
            <a:endParaRPr lang="en-US" dirty="0"/>
          </a:p>
        </p:txBody>
      </p:sp>
    </p:spTree>
    <p:extLst>
      <p:ext uri="{BB962C8B-B14F-4D97-AF65-F5344CB8AC3E}">
        <p14:creationId xmlns:p14="http://schemas.microsoft.com/office/powerpoint/2010/main" val="8305002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830" y="79288"/>
            <a:ext cx="10515600" cy="452727"/>
          </a:xfrm>
        </p:spPr>
        <p:txBody>
          <a:bodyPr>
            <a:normAutofit fontScale="90000"/>
          </a:bodyPr>
          <a:lstStyle/>
          <a:p>
            <a:r>
              <a:rPr lang="en-US" dirty="0"/>
              <a:t>                             </a:t>
            </a:r>
            <a:r>
              <a:rPr lang="en-US" sz="4000" dirty="0"/>
              <a:t>Resources</a:t>
            </a:r>
          </a:p>
        </p:txBody>
      </p:sp>
      <p:sp>
        <p:nvSpPr>
          <p:cNvPr id="3" name="Content Placeholder 2"/>
          <p:cNvSpPr>
            <a:spLocks noGrp="1"/>
          </p:cNvSpPr>
          <p:nvPr>
            <p:ph idx="1"/>
          </p:nvPr>
        </p:nvSpPr>
        <p:spPr>
          <a:xfrm>
            <a:off x="0" y="0"/>
            <a:ext cx="12050683" cy="6550429"/>
          </a:xfrm>
        </p:spPr>
        <p:txBody>
          <a:bodyPr>
            <a:normAutofit fontScale="47500" lnSpcReduction="20000"/>
          </a:bodyPr>
          <a:lstStyle/>
          <a:p>
            <a:endParaRPr lang="en-US" sz="3800" dirty="0"/>
          </a:p>
          <a:p>
            <a:r>
              <a:rPr lang="en-US" sz="3800" dirty="0"/>
              <a:t> </a:t>
            </a:r>
            <a:r>
              <a:rPr lang="en-US" sz="3800" dirty="0">
                <a:hlinkClick r:id="rId2"/>
              </a:rPr>
              <a:t>centersupport@usf.edu</a:t>
            </a:r>
            <a:endParaRPr lang="en-US" sz="3800" dirty="0"/>
          </a:p>
          <a:p>
            <a:endParaRPr lang="en-US" sz="3800" dirty="0"/>
          </a:p>
          <a:p>
            <a:r>
              <a:rPr lang="en-US" sz="3800" dirty="0"/>
              <a:t>https://www.cdc.gov/coronavirus/2019-ncov/index.html </a:t>
            </a:r>
          </a:p>
          <a:p>
            <a:endParaRPr lang="en-US" sz="3800" dirty="0"/>
          </a:p>
          <a:p>
            <a:pPr>
              <a:lnSpc>
                <a:spcPct val="120000"/>
              </a:lnSpc>
              <a:spcBef>
                <a:spcPts val="0"/>
              </a:spcBef>
            </a:pPr>
            <a:r>
              <a:rPr lang="en-US" sz="3800" dirty="0"/>
              <a:t> Coping With Stress During Infectious Disease Outbreaks, https://store.samhsa.gov/product/Coping-with-Stress-During-Infectious-Disease-Outbreaks/sma14-4885 </a:t>
            </a:r>
          </a:p>
          <a:p>
            <a:pPr>
              <a:lnSpc>
                <a:spcPct val="120000"/>
              </a:lnSpc>
              <a:spcBef>
                <a:spcPts val="0"/>
              </a:spcBef>
            </a:pPr>
            <a:endParaRPr lang="en-US" sz="3800" dirty="0"/>
          </a:p>
          <a:p>
            <a:pPr>
              <a:lnSpc>
                <a:spcPct val="120000"/>
              </a:lnSpc>
              <a:spcBef>
                <a:spcPts val="0"/>
              </a:spcBef>
            </a:pPr>
            <a:r>
              <a:rPr lang="en-US" sz="3800" dirty="0"/>
              <a:t>• Centers for Disease Control and Prevention, Coronavirus Disease 2019 (COVID-19), https://www.cdc.gov/coronavirus/2019-ncov/prepare/children.html </a:t>
            </a:r>
          </a:p>
          <a:p>
            <a:pPr>
              <a:lnSpc>
                <a:spcPct val="120000"/>
              </a:lnSpc>
              <a:spcBef>
                <a:spcPts val="0"/>
              </a:spcBef>
            </a:pPr>
            <a:endParaRPr lang="en-US" sz="3800" dirty="0"/>
          </a:p>
          <a:p>
            <a:pPr>
              <a:lnSpc>
                <a:spcPct val="120000"/>
              </a:lnSpc>
              <a:spcBef>
                <a:spcPts val="0"/>
              </a:spcBef>
            </a:pPr>
            <a:r>
              <a:rPr lang="en-US" sz="3800" dirty="0"/>
              <a:t>• Handwashing and Hand Sanitizer Use at Home, at Play, and Out and About, https://www.cdc.gov/handwashing/pdf/hand-sanitizer-factsheet.pdf </a:t>
            </a:r>
          </a:p>
          <a:p>
            <a:pPr>
              <a:lnSpc>
                <a:spcPct val="120000"/>
              </a:lnSpc>
              <a:spcBef>
                <a:spcPts val="0"/>
              </a:spcBef>
            </a:pPr>
            <a:endParaRPr lang="en-US" sz="3800" dirty="0"/>
          </a:p>
          <a:p>
            <a:pPr>
              <a:lnSpc>
                <a:spcPct val="120000"/>
              </a:lnSpc>
              <a:spcBef>
                <a:spcPts val="0"/>
              </a:spcBef>
            </a:pPr>
            <a:r>
              <a:rPr lang="en-US" sz="3800" dirty="0"/>
              <a:t>• NASP COVID-19 Resource Center, https://www.nasponline.org/COVID-19 </a:t>
            </a:r>
          </a:p>
          <a:p>
            <a:endParaRPr lang="en-US" sz="3800" dirty="0"/>
          </a:p>
          <a:p>
            <a:r>
              <a:rPr lang="en-US" sz="3800" dirty="0"/>
              <a:t>How to prevent COVID (video) o https://www.childrensmn.org/coronavirus-covid-19/ </a:t>
            </a:r>
          </a:p>
          <a:p>
            <a:endParaRPr lang="en-US" sz="3800" dirty="0"/>
          </a:p>
          <a:p>
            <a:r>
              <a:rPr lang="en-US" sz="3800" dirty="0"/>
              <a:t>• Video and other materials on COVID o http://neatoday.org/2020/01/06/schools-and-coronavirus/ </a:t>
            </a:r>
          </a:p>
          <a:p>
            <a:r>
              <a:rPr lang="en-US" sz="3800" dirty="0"/>
              <a:t>o https://www.brainpop.com/health/diseasesinjuriesandconditions/coronavirus/ </a:t>
            </a:r>
          </a:p>
          <a:p>
            <a:endParaRPr lang="en-US" sz="3800" dirty="0"/>
          </a:p>
          <a:p>
            <a:r>
              <a:rPr lang="en-US" sz="3800" dirty="0"/>
              <a:t>• Lesson Plan Related to COVID19 o https://sharemylesson.com/collections/coronavirus </a:t>
            </a:r>
          </a:p>
          <a:p>
            <a:endParaRPr lang="en-US" dirty="0"/>
          </a:p>
          <a:p>
            <a:pPr>
              <a:lnSpc>
                <a:spcPct val="120000"/>
              </a:lnSpc>
              <a:spcBef>
                <a:spcPts val="0"/>
              </a:spcBef>
            </a:pPr>
            <a:endParaRPr lang="en-US" dirty="0"/>
          </a:p>
        </p:txBody>
      </p:sp>
    </p:spTree>
    <p:extLst>
      <p:ext uri="{BB962C8B-B14F-4D97-AF65-F5344CB8AC3E}">
        <p14:creationId xmlns:p14="http://schemas.microsoft.com/office/powerpoint/2010/main" val="20891639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Assistance Program (EAP)</a:t>
            </a:r>
          </a:p>
        </p:txBody>
      </p:sp>
      <p:sp>
        <p:nvSpPr>
          <p:cNvPr id="3" name="Content Placeholder 2"/>
          <p:cNvSpPr>
            <a:spLocks noGrp="1"/>
          </p:cNvSpPr>
          <p:nvPr>
            <p:ph idx="1"/>
          </p:nvPr>
        </p:nvSpPr>
        <p:spPr/>
        <p:txBody>
          <a:bodyPr/>
          <a:lstStyle/>
          <a:p>
            <a:pPr>
              <a:spcBef>
                <a:spcPts val="1200"/>
              </a:spcBef>
              <a:spcAft>
                <a:spcPts val="1200"/>
              </a:spcAft>
            </a:pPr>
            <a:r>
              <a:rPr lang="en-US" dirty="0"/>
              <a:t>6 free and confidential counseling sessions for ALL team members AND dependents</a:t>
            </a:r>
          </a:p>
          <a:p>
            <a:pPr>
              <a:spcBef>
                <a:spcPts val="1200"/>
              </a:spcBef>
              <a:spcAft>
                <a:spcPts val="1200"/>
              </a:spcAft>
            </a:pPr>
            <a:r>
              <a:rPr lang="en-US" dirty="0"/>
              <a:t>You do not need to be on the BayCare medical insurance program to qualify for EAP</a:t>
            </a:r>
          </a:p>
          <a:p>
            <a:pPr>
              <a:spcBef>
                <a:spcPts val="1200"/>
              </a:spcBef>
              <a:spcAft>
                <a:spcPts val="1200"/>
              </a:spcAft>
            </a:pPr>
            <a:r>
              <a:rPr lang="en-US" dirty="0"/>
              <a:t>Virtual and phone counseling services are available</a:t>
            </a:r>
          </a:p>
          <a:p>
            <a:pPr marL="0" indent="0" algn="ctr">
              <a:spcBef>
                <a:spcPts val="1200"/>
              </a:spcBef>
              <a:spcAft>
                <a:spcPts val="1200"/>
              </a:spcAft>
              <a:buNone/>
            </a:pPr>
            <a:r>
              <a:rPr lang="en-US" sz="3600" b="1" dirty="0"/>
              <a:t>(800) 878-5470     BayCareEAP@baycare.org</a:t>
            </a:r>
          </a:p>
        </p:txBody>
      </p:sp>
    </p:spTree>
    <p:extLst>
      <p:ext uri="{BB962C8B-B14F-4D97-AF65-F5344CB8AC3E}">
        <p14:creationId xmlns:p14="http://schemas.microsoft.com/office/powerpoint/2010/main" val="3623606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421A5477-FA41-4290-B0FB-015D238EA359}"/>
              </a:ext>
            </a:extLst>
          </p:cNvPr>
          <p:cNvSpPr txBox="1">
            <a:spLocks/>
          </p:cNvSpPr>
          <p:nvPr/>
        </p:nvSpPr>
        <p:spPr>
          <a:xfrm>
            <a:off x="6096000" y="2981706"/>
            <a:ext cx="5640978" cy="2679211"/>
          </a:xfrm>
          <a:prstGeom prst="rect">
            <a:avLst/>
          </a:prstGeom>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pPr algn="ctr">
              <a:lnSpc>
                <a:spcPct val="150000"/>
              </a:lnSpc>
            </a:pPr>
            <a:r>
              <a:rPr lang="en-US" sz="3600" b="1" dirty="0"/>
              <a:t>(800) 878-5470</a:t>
            </a:r>
          </a:p>
          <a:p>
            <a:pPr algn="ctr">
              <a:lnSpc>
                <a:spcPct val="150000"/>
              </a:lnSpc>
            </a:pPr>
            <a:r>
              <a:rPr lang="en-US" sz="3600" b="1" dirty="0"/>
              <a:t>BayCareSAP@baycare.org</a:t>
            </a:r>
          </a:p>
          <a:p>
            <a:pPr algn="ctr">
              <a:lnSpc>
                <a:spcPct val="150000"/>
              </a:lnSpc>
            </a:pPr>
            <a:r>
              <a:rPr lang="en-US" sz="3600" b="1" dirty="0"/>
              <a:t>BayCareEAP@baycare.org</a:t>
            </a:r>
          </a:p>
        </p:txBody>
      </p:sp>
      <p:sp>
        <p:nvSpPr>
          <p:cNvPr id="5" name="Content Placeholder 4">
            <a:extLst>
              <a:ext uri="{FF2B5EF4-FFF2-40B4-BE49-F238E27FC236}">
                <a16:creationId xmlns:a16="http://schemas.microsoft.com/office/drawing/2014/main" id="{1BDCC537-0B22-4878-9918-4B020D69A6CD}"/>
              </a:ext>
            </a:extLst>
          </p:cNvPr>
          <p:cNvSpPr>
            <a:spLocks noGrp="1"/>
          </p:cNvSpPr>
          <p:nvPr>
            <p:ph sz="half" idx="1"/>
          </p:nvPr>
        </p:nvSpPr>
        <p:spPr>
          <a:xfrm>
            <a:off x="838200" y="1343818"/>
            <a:ext cx="5181600" cy="5117942"/>
          </a:xfrm>
        </p:spPr>
        <p:txBody>
          <a:bodyPr>
            <a:normAutofit fontScale="85000" lnSpcReduction="20000"/>
          </a:bodyPr>
          <a:lstStyle/>
          <a:p>
            <a:pPr marL="0" indent="0">
              <a:buNone/>
            </a:pPr>
            <a:r>
              <a:rPr lang="en-US" sz="3300" b="1" dirty="0"/>
              <a:t>Student Assistance Program </a:t>
            </a:r>
          </a:p>
          <a:p>
            <a:r>
              <a:rPr lang="en-US" dirty="0"/>
              <a:t>Chipola College</a:t>
            </a:r>
          </a:p>
          <a:p>
            <a:r>
              <a:rPr lang="en-US" dirty="0"/>
              <a:t>College of Central Florida</a:t>
            </a:r>
          </a:p>
          <a:p>
            <a:r>
              <a:rPr lang="en-US" dirty="0"/>
              <a:t>Florida Gateway College</a:t>
            </a:r>
          </a:p>
          <a:p>
            <a:r>
              <a:rPr lang="en-US" dirty="0"/>
              <a:t>Hillsborough Community College</a:t>
            </a:r>
          </a:p>
          <a:p>
            <a:r>
              <a:rPr lang="en-US" dirty="0"/>
              <a:t>Northwest Florida State College</a:t>
            </a:r>
          </a:p>
          <a:p>
            <a:r>
              <a:rPr lang="en-US" dirty="0"/>
              <a:t>Pasco-Hernando State College</a:t>
            </a:r>
          </a:p>
          <a:p>
            <a:r>
              <a:rPr lang="en-US" dirty="0">
                <a:solidFill>
                  <a:srgbClr val="FF0000"/>
                </a:solidFill>
              </a:rPr>
              <a:t>Pensacola State College</a:t>
            </a:r>
          </a:p>
          <a:p>
            <a:r>
              <a:rPr lang="en-US" dirty="0"/>
              <a:t>Polk State College</a:t>
            </a:r>
          </a:p>
          <a:p>
            <a:r>
              <a:rPr lang="en-US" dirty="0"/>
              <a:t>South Florida State College</a:t>
            </a:r>
          </a:p>
          <a:p>
            <a:r>
              <a:rPr lang="en-US" dirty="0"/>
              <a:t>St. Petersburg College</a:t>
            </a:r>
          </a:p>
          <a:p>
            <a:r>
              <a:rPr lang="en-US" dirty="0"/>
              <a:t>Tallahassee Community College</a:t>
            </a:r>
          </a:p>
          <a:p>
            <a:r>
              <a:rPr lang="en-US" dirty="0"/>
              <a:t>Valencia College</a:t>
            </a:r>
          </a:p>
        </p:txBody>
      </p:sp>
      <p:sp>
        <p:nvSpPr>
          <p:cNvPr id="8" name="Title 7">
            <a:extLst>
              <a:ext uri="{FF2B5EF4-FFF2-40B4-BE49-F238E27FC236}">
                <a16:creationId xmlns:a16="http://schemas.microsoft.com/office/drawing/2014/main" id="{054D6D4B-928D-4A98-901E-2F0D984A0F39}"/>
              </a:ext>
            </a:extLst>
          </p:cNvPr>
          <p:cNvSpPr>
            <a:spLocks noGrp="1"/>
          </p:cNvSpPr>
          <p:nvPr>
            <p:ph type="title"/>
          </p:nvPr>
        </p:nvSpPr>
        <p:spPr>
          <a:xfrm>
            <a:off x="0" y="18255"/>
            <a:ext cx="12192000" cy="1325563"/>
          </a:xfrm>
        </p:spPr>
        <p:txBody>
          <a:bodyPr>
            <a:normAutofit/>
          </a:bodyPr>
          <a:lstStyle/>
          <a:p>
            <a:pPr algn="ctr"/>
            <a:r>
              <a:rPr lang="en-US" sz="3600" b="1" dirty="0"/>
              <a:t>BayCare Student &amp; Employee Assistance Programs</a:t>
            </a:r>
          </a:p>
        </p:txBody>
      </p:sp>
      <p:sp>
        <p:nvSpPr>
          <p:cNvPr id="9" name="Content Placeholder 4">
            <a:extLst>
              <a:ext uri="{FF2B5EF4-FFF2-40B4-BE49-F238E27FC236}">
                <a16:creationId xmlns:a16="http://schemas.microsoft.com/office/drawing/2014/main" id="{29E39523-6488-4979-8DB5-3D8DEB2E25BA}"/>
              </a:ext>
            </a:extLst>
          </p:cNvPr>
          <p:cNvSpPr txBox="1">
            <a:spLocks/>
          </p:cNvSpPr>
          <p:nvPr/>
        </p:nvSpPr>
        <p:spPr>
          <a:xfrm>
            <a:off x="6209216" y="1343818"/>
            <a:ext cx="5599611" cy="16519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70000"/>
              </a:lnSpc>
              <a:buFont typeface="Arial" panose="020B0604020202020204" pitchFamily="34" charset="0"/>
              <a:buNone/>
            </a:pPr>
            <a:r>
              <a:rPr lang="en-US" b="1" dirty="0"/>
              <a:t>Employee Assistance Program </a:t>
            </a:r>
          </a:p>
          <a:p>
            <a:pPr>
              <a:lnSpc>
                <a:spcPct val="70000"/>
              </a:lnSpc>
            </a:pPr>
            <a:r>
              <a:rPr lang="en-US" sz="2400" dirty="0"/>
              <a:t>Eastern Florida State College</a:t>
            </a:r>
          </a:p>
          <a:p>
            <a:pPr>
              <a:lnSpc>
                <a:spcPct val="70000"/>
              </a:lnSpc>
            </a:pPr>
            <a:r>
              <a:rPr lang="en-US" sz="2400" dirty="0"/>
              <a:t>Pasco-Hernando State College</a:t>
            </a:r>
          </a:p>
        </p:txBody>
      </p:sp>
    </p:spTree>
    <p:extLst>
      <p:ext uri="{BB962C8B-B14F-4D97-AF65-F5344CB8AC3E}">
        <p14:creationId xmlns:p14="http://schemas.microsoft.com/office/powerpoint/2010/main" val="3868501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13666" y="288926"/>
            <a:ext cx="5359400" cy="1325563"/>
          </a:xfrm>
        </p:spPr>
        <p:txBody>
          <a:bodyPr>
            <a:normAutofit/>
          </a:bodyPr>
          <a:lstStyle/>
          <a:p>
            <a:r>
              <a:rPr lang="en-US" sz="6000" dirty="0"/>
              <a:t>Questions????</a:t>
            </a:r>
          </a:p>
        </p:txBody>
      </p:sp>
      <p:pic>
        <p:nvPicPr>
          <p:cNvPr id="7" name="Content Placeholder 6"/>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3785377" y="1808691"/>
            <a:ext cx="4079379" cy="4351338"/>
          </a:xfrm>
        </p:spPr>
      </p:pic>
    </p:spTree>
    <p:extLst>
      <p:ext uri="{BB962C8B-B14F-4D97-AF65-F5344CB8AC3E}">
        <p14:creationId xmlns:p14="http://schemas.microsoft.com/office/powerpoint/2010/main" val="3625988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0" y="0"/>
            <a:ext cx="12161519" cy="732467"/>
          </a:xfrm>
        </p:spPr>
        <p:txBody>
          <a:bodyPr>
            <a:normAutofit/>
          </a:bodyPr>
          <a:lstStyle/>
          <a:p>
            <a:pPr algn="ctr" eaLnBrk="1" hangingPunct="1"/>
            <a:r>
              <a:rPr lang="en-US" altLang="en-US" sz="3600" b="1" dirty="0">
                <a:solidFill>
                  <a:schemeClr val="hlink"/>
                </a:solidFill>
                <a:latin typeface="Arial" panose="020B0604020202020204" pitchFamily="34" charset="0"/>
                <a:cs typeface="Arial" panose="020B0604020202020204" pitchFamily="34" charset="0"/>
              </a:rPr>
              <a:t>Stress Spheres of Influence!</a:t>
            </a:r>
            <a:endParaRPr lang="en-US" altLang="en-US" sz="3600" dirty="0">
              <a:latin typeface="Arial" panose="020B0604020202020204" pitchFamily="34" charset="0"/>
              <a:cs typeface="Arial" panose="020B0604020202020204" pitchFamily="34" charset="0"/>
            </a:endParaRPr>
          </a:p>
        </p:txBody>
      </p:sp>
      <p:sp>
        <p:nvSpPr>
          <p:cNvPr id="7171" name="Rectangle 3"/>
          <p:cNvSpPr>
            <a:spLocks noGrp="1" noChangeArrowheads="1"/>
          </p:cNvSpPr>
          <p:nvPr>
            <p:ph type="body" idx="1"/>
          </p:nvPr>
        </p:nvSpPr>
        <p:spPr>
          <a:xfrm>
            <a:off x="1" y="732468"/>
            <a:ext cx="12191999" cy="6125532"/>
          </a:xfrm>
        </p:spPr>
        <p:txBody>
          <a:bodyPr>
            <a:normAutofit/>
          </a:bodyPr>
          <a:lstStyle/>
          <a:p>
            <a:pPr lvl="0">
              <a:lnSpc>
                <a:spcPct val="120000"/>
              </a:lnSpc>
              <a:spcBef>
                <a:spcPts val="0"/>
              </a:spcBef>
            </a:pPr>
            <a:r>
              <a:rPr lang="en-US" dirty="0"/>
              <a:t>Naming your emotions is essential for your wellbeing!</a:t>
            </a:r>
          </a:p>
          <a:p>
            <a:pPr marL="347472" indent="0">
              <a:lnSpc>
                <a:spcPct val="120000"/>
              </a:lnSpc>
              <a:spcBef>
                <a:spcPts val="0"/>
              </a:spcBef>
              <a:buNone/>
            </a:pPr>
            <a:r>
              <a:rPr lang="en-US" dirty="0"/>
              <a:t>Anxious, Stressed, Worried, Fearful, Low, Lonely, Overwhelmed, Helpless, Frustrated, Guilty, and Angry</a:t>
            </a:r>
          </a:p>
          <a:p>
            <a:pPr marL="347472" indent="0">
              <a:lnSpc>
                <a:spcPct val="120000"/>
              </a:lnSpc>
              <a:spcBef>
                <a:spcPts val="0"/>
              </a:spcBef>
              <a:buNone/>
            </a:pPr>
            <a:r>
              <a:rPr lang="en-US" dirty="0"/>
              <a:t>Remember: It’s okay to feel discomfort. Accepting distress is often the quickest way to feel immediately calmer. </a:t>
            </a:r>
          </a:p>
          <a:p>
            <a:pPr marL="0" lvl="0" indent="0">
              <a:buNone/>
            </a:pPr>
            <a:endParaRPr lang="en-US" dirty="0"/>
          </a:p>
          <a:p>
            <a:pPr>
              <a:lnSpc>
                <a:spcPct val="120000"/>
              </a:lnSpc>
              <a:spcBef>
                <a:spcPts val="0"/>
              </a:spcBef>
            </a:pPr>
            <a:r>
              <a:rPr lang="en-US" dirty="0"/>
              <a:t>Autostress: Describes what happens when our body’s stress response goes on for a long time. “Like autoimmune disorders that hijack the immune system, attacking the body instead of protecting it, autostress [transforms] the stress response system into something that attacks the self rather than protecting it.”</a:t>
            </a:r>
          </a:p>
          <a:p>
            <a:pPr marL="0" lvl="0" indent="0">
              <a:buNone/>
            </a:pPr>
            <a:endParaRPr lang="en-US" dirty="0"/>
          </a:p>
        </p:txBody>
      </p:sp>
    </p:spTree>
    <p:extLst>
      <p:ext uri="{BB962C8B-B14F-4D97-AF65-F5344CB8AC3E}">
        <p14:creationId xmlns:p14="http://schemas.microsoft.com/office/powerpoint/2010/main" val="1011988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41316" y="70660"/>
            <a:ext cx="12161519" cy="732467"/>
          </a:xfrm>
        </p:spPr>
        <p:txBody>
          <a:bodyPr>
            <a:normAutofit/>
          </a:bodyPr>
          <a:lstStyle/>
          <a:p>
            <a:pPr algn="ctr" eaLnBrk="1" hangingPunct="1"/>
            <a:r>
              <a:rPr lang="en-US" altLang="en-US" sz="3600" b="1" dirty="0">
                <a:solidFill>
                  <a:schemeClr val="hlink"/>
                </a:solidFill>
                <a:latin typeface="Arial" panose="020B0604020202020204" pitchFamily="34" charset="0"/>
                <a:cs typeface="Arial" panose="020B0604020202020204" pitchFamily="34" charset="0"/>
              </a:rPr>
              <a:t>Levels of AutoStress</a:t>
            </a:r>
            <a:endParaRPr lang="en-US" altLang="en-US" sz="3600" dirty="0">
              <a:latin typeface="Arial" panose="020B0604020202020204" pitchFamily="34" charset="0"/>
              <a:cs typeface="Arial" panose="020B0604020202020204" pitchFamily="34" charset="0"/>
            </a:endParaRPr>
          </a:p>
        </p:txBody>
      </p:sp>
      <p:sp>
        <p:nvSpPr>
          <p:cNvPr id="7171" name="Rectangle 3"/>
          <p:cNvSpPr>
            <a:spLocks noGrp="1" noChangeArrowheads="1"/>
          </p:cNvSpPr>
          <p:nvPr>
            <p:ph type="body" idx="1"/>
          </p:nvPr>
        </p:nvSpPr>
        <p:spPr>
          <a:xfrm>
            <a:off x="1" y="924171"/>
            <a:ext cx="12191999" cy="5285436"/>
          </a:xfrm>
        </p:spPr>
        <p:txBody>
          <a:bodyPr>
            <a:normAutofit/>
          </a:bodyPr>
          <a:lstStyle/>
          <a:p>
            <a:r>
              <a:rPr lang="en-US" dirty="0"/>
              <a:t>If you’re suffering from high levels of distress triggered by this pandemic, you might continue to feel this way even after the virus has passed. </a:t>
            </a:r>
          </a:p>
          <a:p>
            <a:pPr marL="0" indent="0">
              <a:buNone/>
            </a:pPr>
            <a:r>
              <a:rPr lang="en-US" dirty="0"/>
              <a:t> </a:t>
            </a:r>
          </a:p>
          <a:p>
            <a:r>
              <a:rPr lang="en-US" dirty="0"/>
              <a:t>Chest tightness and feeling like you can’t breathe </a:t>
            </a:r>
          </a:p>
          <a:p>
            <a:r>
              <a:rPr lang="en-US" dirty="0"/>
              <a:t>Muscle tension, aches and pains </a:t>
            </a:r>
          </a:p>
          <a:p>
            <a:r>
              <a:rPr lang="en-US" dirty="0"/>
              <a:t>Headaches </a:t>
            </a:r>
          </a:p>
          <a:p>
            <a:r>
              <a:rPr lang="en-US" dirty="0"/>
              <a:t>Difficulty sleeping </a:t>
            </a:r>
          </a:p>
          <a:p>
            <a:r>
              <a:rPr lang="en-US" dirty="0"/>
              <a:t>Restlessness and an inability to relax </a:t>
            </a:r>
          </a:p>
          <a:p>
            <a:r>
              <a:rPr lang="en-US" dirty="0"/>
              <a:t>Heart palpitations </a:t>
            </a:r>
          </a:p>
          <a:p>
            <a:r>
              <a:rPr lang="en-US" dirty="0"/>
              <a:t>Digestive issues </a:t>
            </a:r>
          </a:p>
        </p:txBody>
      </p:sp>
    </p:spTree>
    <p:extLst>
      <p:ext uri="{BB962C8B-B14F-4D97-AF65-F5344CB8AC3E}">
        <p14:creationId xmlns:p14="http://schemas.microsoft.com/office/powerpoint/2010/main" val="3051364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1" y="166254"/>
            <a:ext cx="12191999" cy="914400"/>
          </a:xfrm>
        </p:spPr>
        <p:txBody>
          <a:bodyPr>
            <a:normAutofit/>
          </a:bodyPr>
          <a:lstStyle/>
          <a:p>
            <a:pPr algn="ctr" eaLnBrk="1" hangingPunct="1"/>
            <a:r>
              <a:rPr lang="en-US" altLang="en-US" sz="4800" b="1" dirty="0">
                <a:solidFill>
                  <a:schemeClr val="hlink"/>
                </a:solidFill>
                <a:latin typeface="+mn-lt"/>
              </a:rPr>
              <a:t>Anxiety and Unhealthy Thinking</a:t>
            </a:r>
            <a:endParaRPr lang="en-US" altLang="en-US" sz="4800" dirty="0">
              <a:latin typeface="+mn-lt"/>
            </a:endParaRPr>
          </a:p>
        </p:txBody>
      </p:sp>
      <p:sp>
        <p:nvSpPr>
          <p:cNvPr id="3" name="Rectangle 2"/>
          <p:cNvSpPr/>
          <p:nvPr/>
        </p:nvSpPr>
        <p:spPr>
          <a:xfrm>
            <a:off x="2" y="1080654"/>
            <a:ext cx="12191998" cy="5503045"/>
          </a:xfrm>
          <a:prstGeom prst="rect">
            <a:avLst/>
          </a:prstGeom>
        </p:spPr>
        <p:txBody>
          <a:bodyPr wrap="square">
            <a:spAutoFit/>
          </a:bodyPr>
          <a:lstStyle/>
          <a:p>
            <a:pPr marL="342900" indent="-342900">
              <a:lnSpc>
                <a:spcPct val="110000"/>
              </a:lnSpc>
              <a:spcBef>
                <a:spcPts val="1200"/>
              </a:spcBef>
              <a:spcAft>
                <a:spcPts val="1200"/>
              </a:spcAft>
              <a:buFont typeface="Wingdings" panose="05000000000000000000" pitchFamily="2" charset="2"/>
              <a:buChar char="§"/>
            </a:pPr>
            <a:r>
              <a:rPr lang="en-US" sz="2800" dirty="0"/>
              <a:t>Anxiety is best described as the unhelpful thinking patterns we experience when our mind fixates on threats, uncertainty, and negativity. </a:t>
            </a:r>
          </a:p>
          <a:p>
            <a:pPr marL="285750" indent="-285750">
              <a:buFont typeface="Arial" panose="020B0604020202020204" pitchFamily="34" charset="0"/>
              <a:buChar char="•"/>
            </a:pPr>
            <a:r>
              <a:rPr lang="en-US" sz="2800" dirty="0"/>
              <a:t>Anxiety can occur on its own or as a: </a:t>
            </a:r>
          </a:p>
          <a:p>
            <a:pPr marL="514350" indent="-514350">
              <a:buAutoNum type="alphaLcPeriod"/>
            </a:pPr>
            <a:r>
              <a:rPr lang="en-US" sz="2800" dirty="0"/>
              <a:t>response to stress, </a:t>
            </a:r>
          </a:p>
          <a:p>
            <a:pPr marL="514350" indent="-514350">
              <a:buAutoNum type="alphaLcPeriod"/>
            </a:pPr>
            <a:r>
              <a:rPr lang="en-US" sz="2800" dirty="0"/>
              <a:t>or it can trigger stress. </a:t>
            </a:r>
          </a:p>
          <a:p>
            <a:pPr marL="514350" indent="-514350">
              <a:buAutoNum type="alphaLcPeriod"/>
            </a:pPr>
            <a:r>
              <a:rPr lang="en-US" sz="2800" dirty="0"/>
              <a:t>As a response to stress, it can intensify the stress, and, in worst cases, lead to panic attacks. </a:t>
            </a:r>
          </a:p>
          <a:p>
            <a:endParaRPr lang="en-US" sz="2800" dirty="0"/>
          </a:p>
          <a:p>
            <a:pPr marL="285750" indent="-285750">
              <a:buFont typeface="Arial" panose="020B0604020202020204" pitchFamily="34" charset="0"/>
              <a:buChar char="•"/>
            </a:pPr>
            <a:r>
              <a:rPr lang="en-US" sz="2800" dirty="0"/>
              <a:t>It’s important to understand that you cannot control anxiety from occurring this is your brain’s automatic survival mechanism. What matters is learning how to respond to anxiety helpfully, so that you don’t get carried away by it. </a:t>
            </a:r>
            <a:endParaRPr lang="en-US" sz="2800" dirty="0">
              <a:cs typeface="Times New Roman" panose="02020603050405020304" pitchFamily="18" charset="0"/>
            </a:endParaRPr>
          </a:p>
        </p:txBody>
      </p:sp>
    </p:spTree>
    <p:extLst>
      <p:ext uri="{BB962C8B-B14F-4D97-AF65-F5344CB8AC3E}">
        <p14:creationId xmlns:p14="http://schemas.microsoft.com/office/powerpoint/2010/main" val="1831927827"/>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2" y="0"/>
            <a:ext cx="12191999" cy="739833"/>
          </a:xfrm>
        </p:spPr>
        <p:txBody>
          <a:bodyPr>
            <a:normAutofit fontScale="90000"/>
          </a:bodyPr>
          <a:lstStyle/>
          <a:p>
            <a:pPr algn="ctr" eaLnBrk="1" hangingPunct="1"/>
            <a:r>
              <a:rPr lang="en-US" altLang="en-US" sz="4800" b="1" dirty="0">
                <a:solidFill>
                  <a:schemeClr val="hlink"/>
                </a:solidFill>
                <a:latin typeface="+mn-lt"/>
              </a:rPr>
              <a:t>Five Examples of What to Look Out For!</a:t>
            </a:r>
            <a:endParaRPr lang="en-US" altLang="en-US" sz="4800" dirty="0">
              <a:latin typeface="+mn-lt"/>
            </a:endParaRPr>
          </a:p>
        </p:txBody>
      </p:sp>
      <p:sp>
        <p:nvSpPr>
          <p:cNvPr id="3" name="Rectangle 2"/>
          <p:cNvSpPr/>
          <p:nvPr/>
        </p:nvSpPr>
        <p:spPr>
          <a:xfrm>
            <a:off x="2" y="806334"/>
            <a:ext cx="12191998" cy="6247864"/>
          </a:xfrm>
          <a:prstGeom prst="rect">
            <a:avLst/>
          </a:prstGeom>
        </p:spPr>
        <p:txBody>
          <a:bodyPr wrap="square">
            <a:spAutoFit/>
          </a:bodyPr>
          <a:lstStyle/>
          <a:p>
            <a:r>
              <a:rPr lang="en-US" sz="2800" b="1" dirty="0"/>
              <a:t>1. Threat Scanning:  </a:t>
            </a:r>
            <a:r>
              <a:rPr lang="en-US" sz="2800" dirty="0"/>
              <a:t>When your mind searches the environment for what you fear (consciously or subconsciously). Threat scanning is often associated with your mind assigning meaning to harmless events. </a:t>
            </a:r>
          </a:p>
          <a:p>
            <a:r>
              <a:rPr lang="en-US" sz="2800" dirty="0"/>
              <a:t>Examples </a:t>
            </a:r>
          </a:p>
          <a:p>
            <a:r>
              <a:rPr lang="en-US" sz="2800" i="1" dirty="0"/>
              <a:t>• Frequently checking your body for coronavirus symptoms. </a:t>
            </a:r>
            <a:endParaRPr lang="en-US" sz="2800" dirty="0"/>
          </a:p>
          <a:p>
            <a:r>
              <a:rPr lang="en-US" sz="2800" i="1" dirty="0"/>
              <a:t>• Obsessively checking the news for coronavirus updates. </a:t>
            </a:r>
            <a:r>
              <a:rPr lang="en-US" sz="2800" dirty="0"/>
              <a:t>	</a:t>
            </a:r>
          </a:p>
          <a:p>
            <a:endParaRPr lang="en-US" sz="2800" dirty="0"/>
          </a:p>
          <a:p>
            <a:r>
              <a:rPr lang="en-US" sz="2800" b="1" dirty="0"/>
              <a:t>2. Catastrophizing: </a:t>
            </a:r>
            <a:r>
              <a:rPr lang="en-US" sz="2800" dirty="0"/>
              <a:t>When your mind jumps to worst case scenarios, i.e., ‘making a mountain out of a molehill’. </a:t>
            </a:r>
          </a:p>
          <a:p>
            <a:r>
              <a:rPr lang="en-US" sz="2800" dirty="0"/>
              <a:t>Examples </a:t>
            </a:r>
          </a:p>
          <a:p>
            <a:r>
              <a:rPr lang="en-US" sz="2800" i="1" dirty="0"/>
              <a:t>• You feel chest tightness and your mind tells you that you have coronavirus and that your life is in danger. </a:t>
            </a:r>
            <a:endParaRPr lang="en-US" sz="2800" dirty="0"/>
          </a:p>
          <a:p>
            <a:r>
              <a:rPr lang="en-US" sz="2800" i="1" dirty="0"/>
              <a:t>• Your mind gives you the mental image of losing all the people you love.</a:t>
            </a:r>
            <a:r>
              <a:rPr lang="en-US" dirty="0"/>
              <a:t>		</a:t>
            </a:r>
          </a:p>
          <a:p>
            <a:r>
              <a:rPr lang="en-US" dirty="0"/>
              <a:t>	</a:t>
            </a:r>
          </a:p>
        </p:txBody>
      </p:sp>
    </p:spTree>
    <p:extLst>
      <p:ext uri="{BB962C8B-B14F-4D97-AF65-F5344CB8AC3E}">
        <p14:creationId xmlns:p14="http://schemas.microsoft.com/office/powerpoint/2010/main" val="259954833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Rectangle 2"/>
          <p:cNvSpPr/>
          <p:nvPr/>
        </p:nvSpPr>
        <p:spPr>
          <a:xfrm>
            <a:off x="0" y="71826"/>
            <a:ext cx="12191998" cy="7121950"/>
          </a:xfrm>
          <a:prstGeom prst="rect">
            <a:avLst/>
          </a:prstGeom>
        </p:spPr>
        <p:txBody>
          <a:bodyPr wrap="square">
            <a:spAutoFit/>
          </a:bodyPr>
          <a:lstStyle/>
          <a:p>
            <a:r>
              <a:rPr lang="en-US" sz="3200" b="1" dirty="0"/>
              <a:t>3. Emotional Reasoning: </a:t>
            </a:r>
            <a:r>
              <a:rPr lang="en-US" sz="3200" dirty="0"/>
              <a:t>When your mind tells you that your emotions reflect reality. While emotions can act as helpful messengers, they often aren’t reliable. </a:t>
            </a:r>
          </a:p>
          <a:p>
            <a:r>
              <a:rPr lang="en-US" sz="3200" dirty="0"/>
              <a:t>Examples </a:t>
            </a:r>
          </a:p>
          <a:p>
            <a:r>
              <a:rPr lang="en-US" sz="3200" dirty="0"/>
              <a:t>• </a:t>
            </a:r>
            <a:r>
              <a:rPr lang="en-US" sz="3200" i="1" dirty="0"/>
              <a:t>“I feel scared, so I must be in danger.” </a:t>
            </a:r>
            <a:endParaRPr lang="en-US" sz="3200" dirty="0"/>
          </a:p>
          <a:p>
            <a:r>
              <a:rPr lang="en-US" sz="3200" i="1" dirty="0"/>
              <a:t>• “I feel guilty, so I must’ve done something wrong.” </a:t>
            </a:r>
            <a:r>
              <a:rPr lang="en-US" sz="3200" dirty="0"/>
              <a:t>	</a:t>
            </a:r>
          </a:p>
          <a:p>
            <a:r>
              <a:rPr lang="en-US" sz="3200" dirty="0"/>
              <a:t>	</a:t>
            </a:r>
          </a:p>
          <a:p>
            <a:r>
              <a:rPr lang="en-US" sz="3200" b="1" dirty="0"/>
              <a:t>4. Fortune Telling: </a:t>
            </a:r>
            <a:r>
              <a:rPr lang="en-US" sz="3200" dirty="0"/>
              <a:t>When your mind interprets predictions as facts. </a:t>
            </a:r>
          </a:p>
          <a:p>
            <a:r>
              <a:rPr lang="en-US" sz="3200" dirty="0"/>
              <a:t>Examples </a:t>
            </a:r>
          </a:p>
          <a:p>
            <a:r>
              <a:rPr lang="en-US" sz="3200" dirty="0"/>
              <a:t>• </a:t>
            </a:r>
            <a:r>
              <a:rPr lang="en-US" sz="3200" i="1" dirty="0"/>
              <a:t>“I’m going to be stuck inside for months on end.” </a:t>
            </a:r>
            <a:endParaRPr lang="en-US" sz="3200" dirty="0"/>
          </a:p>
          <a:p>
            <a:r>
              <a:rPr lang="en-US" sz="3200" i="1" dirty="0"/>
              <a:t>• “My mental health will keep deteriorating and I’ll have to go back on meds.” </a:t>
            </a:r>
            <a:r>
              <a:rPr lang="en-US" dirty="0"/>
              <a:t>	</a:t>
            </a:r>
          </a:p>
          <a:p>
            <a:pPr>
              <a:lnSpc>
                <a:spcPct val="110000"/>
              </a:lnSpc>
              <a:spcBef>
                <a:spcPts val="1200"/>
              </a:spcBef>
              <a:spcAft>
                <a:spcPts val="1200"/>
              </a:spcAft>
            </a:pPr>
            <a:endParaRPr lang="en-US" sz="2400" dirty="0"/>
          </a:p>
        </p:txBody>
      </p:sp>
    </p:spTree>
    <p:extLst>
      <p:ext uri="{BB962C8B-B14F-4D97-AF65-F5344CB8AC3E}">
        <p14:creationId xmlns:p14="http://schemas.microsoft.com/office/powerpoint/2010/main" val="1460403881"/>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txBody>
          <a:bodyPr>
            <a:normAutofit lnSpcReduction="10000"/>
          </a:bodyPr>
          <a:lstStyle/>
          <a:p>
            <a:pPr marL="0" indent="0">
              <a:lnSpc>
                <a:spcPct val="120000"/>
              </a:lnSpc>
              <a:spcBef>
                <a:spcPts val="0"/>
              </a:spcBef>
              <a:buNone/>
            </a:pPr>
            <a:r>
              <a:rPr lang="en-US" b="1" dirty="0"/>
              <a:t>5. Hypothetical Worry: </a:t>
            </a:r>
            <a:r>
              <a:rPr lang="en-US" dirty="0"/>
              <a:t>It’s important to note that worry is completely normal. It only becomes unhelpful when you focus excessively on </a:t>
            </a:r>
            <a:r>
              <a:rPr lang="en-US" i="1" dirty="0"/>
              <a:t>hypothetical worries </a:t>
            </a:r>
            <a:r>
              <a:rPr lang="en-US" dirty="0"/>
              <a:t>instead of </a:t>
            </a:r>
            <a:r>
              <a:rPr lang="en-US" i="1" dirty="0"/>
              <a:t>practical worries. </a:t>
            </a:r>
            <a:endParaRPr lang="en-US" dirty="0"/>
          </a:p>
          <a:p>
            <a:pPr marL="0" indent="0">
              <a:lnSpc>
                <a:spcPct val="120000"/>
              </a:lnSpc>
              <a:spcBef>
                <a:spcPts val="0"/>
              </a:spcBef>
              <a:buNone/>
            </a:pPr>
            <a:r>
              <a:rPr lang="en-US" dirty="0"/>
              <a:t>Hypothetical worries include ‘what if’ thoughts and are typically about things you don’t have much control over. </a:t>
            </a:r>
          </a:p>
          <a:p>
            <a:pPr marL="0" indent="0">
              <a:lnSpc>
                <a:spcPct val="120000"/>
              </a:lnSpc>
              <a:spcBef>
                <a:spcPts val="0"/>
              </a:spcBef>
              <a:buNone/>
            </a:pPr>
            <a:r>
              <a:rPr lang="en-US" dirty="0"/>
              <a:t>Practical worries concern things you do have control over, and they can help you be more proactive. </a:t>
            </a:r>
          </a:p>
          <a:p>
            <a:pPr marL="0" indent="0">
              <a:lnSpc>
                <a:spcPct val="120000"/>
              </a:lnSpc>
              <a:spcBef>
                <a:spcPts val="0"/>
              </a:spcBef>
              <a:buNone/>
            </a:pPr>
            <a:r>
              <a:rPr lang="en-US" dirty="0"/>
              <a:t>If you’re very uncomfortable with uncertainty, you’re likely prone to hypothetical worry and spend a lot of time focused on the future instead of the present. </a:t>
            </a:r>
          </a:p>
          <a:p>
            <a:pPr marL="0" indent="0">
              <a:lnSpc>
                <a:spcPct val="120000"/>
              </a:lnSpc>
              <a:spcBef>
                <a:spcPts val="0"/>
              </a:spcBef>
              <a:buNone/>
            </a:pPr>
            <a:r>
              <a:rPr lang="en-US" dirty="0"/>
              <a:t>Examples </a:t>
            </a:r>
          </a:p>
          <a:p>
            <a:pPr>
              <a:lnSpc>
                <a:spcPct val="120000"/>
              </a:lnSpc>
              <a:spcBef>
                <a:spcPts val="0"/>
              </a:spcBef>
            </a:pPr>
            <a:r>
              <a:rPr lang="en-US" i="1" dirty="0"/>
              <a:t>• “I know I’m following all the guidelines, but what if I spread the virus?” </a:t>
            </a:r>
            <a:endParaRPr lang="en-US" dirty="0"/>
          </a:p>
          <a:p>
            <a:pPr>
              <a:lnSpc>
                <a:spcPct val="120000"/>
              </a:lnSpc>
              <a:spcBef>
                <a:spcPts val="0"/>
              </a:spcBef>
            </a:pPr>
            <a:r>
              <a:rPr lang="en-US" i="1" dirty="0"/>
              <a:t>• “What if someone gets too close to me at the supermarket and I catch it?” </a:t>
            </a:r>
            <a:r>
              <a:rPr lang="en-US" dirty="0"/>
              <a:t>	</a:t>
            </a:r>
          </a:p>
        </p:txBody>
      </p:sp>
    </p:spTree>
    <p:extLst>
      <p:ext uri="{BB962C8B-B14F-4D97-AF65-F5344CB8AC3E}">
        <p14:creationId xmlns:p14="http://schemas.microsoft.com/office/powerpoint/2010/main" val="592406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031413"/>
          </a:xfrm>
        </p:spPr>
        <p:txBody>
          <a:bodyPr>
            <a:normAutofit fontScale="90000"/>
          </a:bodyPr>
          <a:lstStyle/>
          <a:p>
            <a:r>
              <a:rPr lang="en-US" sz="3100" dirty="0"/>
              <a:t>You cannot stop hypothetical worries from occurring, but you can control your response to them. </a:t>
            </a:r>
            <a:br>
              <a:rPr lang="en-US" dirty="0"/>
            </a:b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700829420"/>
              </p:ext>
            </p:extLst>
          </p:nvPr>
        </p:nvGraphicFramePr>
        <p:xfrm>
          <a:off x="-3" y="1197033"/>
          <a:ext cx="12192002" cy="5614295"/>
        </p:xfrm>
        <a:graphic>
          <a:graphicData uri="http://schemas.openxmlformats.org/drawingml/2006/table">
            <a:tbl>
              <a:tblPr firstRow="1" bandRow="1">
                <a:tableStyleId>{5C22544A-7EE6-4342-B048-85BDC9FD1C3A}</a:tableStyleId>
              </a:tblPr>
              <a:tblGrid>
                <a:gridCol w="6096001">
                  <a:extLst>
                    <a:ext uri="{9D8B030D-6E8A-4147-A177-3AD203B41FA5}">
                      <a16:colId xmlns:a16="http://schemas.microsoft.com/office/drawing/2014/main" val="1347855503"/>
                    </a:ext>
                  </a:extLst>
                </a:gridCol>
                <a:gridCol w="6096001">
                  <a:extLst>
                    <a:ext uri="{9D8B030D-6E8A-4147-A177-3AD203B41FA5}">
                      <a16:colId xmlns:a16="http://schemas.microsoft.com/office/drawing/2014/main" val="4107192499"/>
                    </a:ext>
                  </a:extLst>
                </a:gridCol>
              </a:tblGrid>
              <a:tr h="561429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i="0" u="none" strike="noStrike" kern="1200" baseline="0" dirty="0">
                          <a:solidFill>
                            <a:schemeClr val="lt1"/>
                          </a:solidFill>
                          <a:latin typeface="+mn-lt"/>
                          <a:ea typeface="+mn-ea"/>
                          <a:cs typeface="+mn-cs"/>
                        </a:rPr>
                        <a:t>                           </a:t>
                      </a:r>
                      <a:r>
                        <a:rPr lang="en-US" sz="2800" b="0" i="0" u="none" strike="noStrike" kern="1200" baseline="0" dirty="0">
                          <a:solidFill>
                            <a:schemeClr val="lt1"/>
                          </a:solidFill>
                          <a:latin typeface="+mn-lt"/>
                          <a:ea typeface="+mn-ea"/>
                          <a:cs typeface="+mn-cs"/>
                        </a:rPr>
                        <a:t>Within My Control </a:t>
                      </a:r>
                      <a:r>
                        <a:rPr lang="en-US" sz="1800" b="0" i="0" u="none" strike="noStrike" kern="1200" baseline="0" dirty="0">
                          <a:solidFill>
                            <a:schemeClr val="lt1"/>
                          </a:solidFill>
                          <a:latin typeface="+mn-lt"/>
                          <a:ea typeface="+mn-ea"/>
                          <a:cs typeface="+mn-cs"/>
                        </a:rPr>
                        <a:t>	</a:t>
                      </a:r>
                    </a:p>
                    <a:p>
                      <a:endParaRPr lang="en-US" sz="1800" b="0" i="0" u="none" strike="noStrike" kern="1200" baseline="0" dirty="0">
                        <a:solidFill>
                          <a:schemeClr val="lt1"/>
                        </a:solidFill>
                        <a:latin typeface="+mn-lt"/>
                        <a:ea typeface="+mn-ea"/>
                        <a:cs typeface="+mn-cs"/>
                      </a:endParaRP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Building resilience </a:t>
                      </a: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Following latest information and advice </a:t>
                      </a: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Focusing on what’s important to me </a:t>
                      </a: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My information diet </a:t>
                      </a: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My routine </a:t>
                      </a: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Relaxation </a:t>
                      </a: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Cultivating connection </a:t>
                      </a: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Eating well </a:t>
                      </a: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Exercising </a:t>
                      </a: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Seeking and offering support </a:t>
                      </a:r>
                    </a:p>
                    <a:p>
                      <a:pPr marL="285750" indent="-285750">
                        <a:buFont typeface="Arial" panose="020B0604020202020204" pitchFamily="34" charset="0"/>
                        <a:buChar char="•"/>
                      </a:pPr>
                      <a:r>
                        <a:rPr lang="en-US" sz="2400" b="0" i="0" u="none" strike="noStrike" kern="1200" baseline="0" dirty="0">
                          <a:solidFill>
                            <a:schemeClr val="lt1"/>
                          </a:solidFill>
                          <a:latin typeface="+mn-lt"/>
                          <a:ea typeface="+mn-ea"/>
                          <a:cs typeface="+mn-cs"/>
                        </a:rPr>
                        <a:t>Voting and activism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800" b="0" i="0" u="none" strike="noStrike" kern="1200" baseline="0" dirty="0">
                          <a:solidFill>
                            <a:schemeClr val="lt1"/>
                          </a:solidFill>
                          <a:latin typeface="+mn-lt"/>
                          <a:ea typeface="+mn-ea"/>
                          <a:cs typeface="+mn-cs"/>
                        </a:rPr>
                        <a:t>             Outside My Control </a:t>
                      </a:r>
                      <a:r>
                        <a:rPr lang="en-US" sz="1800" b="0" i="0" u="none" strike="noStrike" kern="1200" baseline="0" dirty="0">
                          <a:solidFill>
                            <a:schemeClr val="lt1"/>
                          </a:solidFill>
                          <a:latin typeface="+mn-lt"/>
                          <a:ea typeface="+mn-ea"/>
                          <a:cs typeface="+mn-cs"/>
                        </a:rPr>
                        <a:t>	</a:t>
                      </a:r>
                    </a:p>
                    <a:p>
                      <a:endParaRPr lang="en-US" sz="2400" b="0" i="0" u="none" strike="noStrike" kern="1200" baseline="0" dirty="0">
                        <a:solidFill>
                          <a:schemeClr val="lt1"/>
                        </a:solidFill>
                        <a:latin typeface="+mn-lt"/>
                        <a:ea typeface="+mn-ea"/>
                        <a:cs typeface="+mn-cs"/>
                      </a:endParaRP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Other people’s decisions </a:t>
                      </a: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Other people’s health </a:t>
                      </a: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The news </a:t>
                      </a: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The government’s actions </a:t>
                      </a: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Schools opening or closing </a:t>
                      </a: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The state of the healthcare system </a:t>
                      </a: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The neighbors problems </a:t>
                      </a: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Traffic </a:t>
                      </a: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Public transport </a:t>
                      </a: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Aging </a:t>
                      </a:r>
                    </a:p>
                    <a:p>
                      <a:pPr marL="342900" indent="-342900">
                        <a:buFont typeface="Arial" panose="020B0604020202020204" pitchFamily="34" charset="0"/>
                        <a:buChar char="•"/>
                      </a:pPr>
                      <a:r>
                        <a:rPr lang="en-US" sz="2400" b="0" i="0" u="none" strike="noStrike" kern="1200" baseline="0" dirty="0">
                          <a:solidFill>
                            <a:schemeClr val="lt1"/>
                          </a:solidFill>
                          <a:latin typeface="+mn-lt"/>
                          <a:ea typeface="+mn-ea"/>
                          <a:cs typeface="+mn-cs"/>
                        </a:rPr>
                        <a:t>The weather </a:t>
                      </a:r>
                    </a:p>
                    <a:p>
                      <a:r>
                        <a:rPr lang="en-US" sz="1800" b="0" i="0" u="none" strike="noStrike" kern="1200" baseline="0" dirty="0">
                          <a:solidFill>
                            <a:schemeClr val="lt1"/>
                          </a:solidFill>
                          <a:latin typeface="+mn-lt"/>
                          <a:ea typeface="+mn-ea"/>
                          <a:cs typeface="+mn-cs"/>
                        </a:rPr>
                        <a:t>	</a:t>
                      </a:r>
                    </a:p>
                    <a:p>
                      <a:endParaRPr lang="en-US" dirty="0"/>
                    </a:p>
                  </a:txBody>
                  <a:tcPr/>
                </a:tc>
                <a:extLst>
                  <a:ext uri="{0D108BD9-81ED-4DB2-BD59-A6C34878D82A}">
                    <a16:rowId xmlns:a16="http://schemas.microsoft.com/office/drawing/2014/main" val="759137303"/>
                  </a:ext>
                </a:extLst>
              </a:tr>
            </a:tbl>
          </a:graphicData>
        </a:graphic>
      </p:graphicFrame>
    </p:spTree>
    <p:extLst>
      <p:ext uri="{BB962C8B-B14F-4D97-AF65-F5344CB8AC3E}">
        <p14:creationId xmlns:p14="http://schemas.microsoft.com/office/powerpoint/2010/main" val="330924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7429"/>
            <a:ext cx="12192000" cy="765407"/>
          </a:xfrm>
        </p:spPr>
        <p:txBody>
          <a:bodyPr>
            <a:noAutofit/>
          </a:bodyPr>
          <a:lstStyle/>
          <a:p>
            <a:r>
              <a:rPr lang="en-US" sz="2800" dirty="0">
                <a:latin typeface="Open Sans Light"/>
              </a:rPr>
              <a:t>Maintaining structure and routines can help increase a sense of control and defuse overwhelming feelings! </a:t>
            </a:r>
            <a:endParaRPr lang="en-US" sz="2800" dirty="0"/>
          </a:p>
        </p:txBody>
      </p:sp>
      <p:sp>
        <p:nvSpPr>
          <p:cNvPr id="3" name="Content Placeholder 2"/>
          <p:cNvSpPr>
            <a:spLocks noGrp="1"/>
          </p:cNvSpPr>
          <p:nvPr>
            <p:ph idx="1"/>
          </p:nvPr>
        </p:nvSpPr>
        <p:spPr>
          <a:xfrm>
            <a:off x="0" y="955964"/>
            <a:ext cx="12192000" cy="5902036"/>
          </a:xfrm>
        </p:spPr>
        <p:txBody>
          <a:bodyPr>
            <a:normAutofit/>
          </a:bodyPr>
          <a:lstStyle/>
          <a:p>
            <a:pPr marL="0" indent="0">
              <a:buNone/>
            </a:pPr>
            <a:r>
              <a:rPr lang="en-US" sz="2400" u="sng" dirty="0"/>
              <a:t>Planning Tips </a:t>
            </a:r>
          </a:p>
          <a:p>
            <a:r>
              <a:rPr lang="en-US" sz="2400" b="1" dirty="0"/>
              <a:t>Schedule regular breaks. </a:t>
            </a:r>
            <a:r>
              <a:rPr lang="en-US" sz="2400" dirty="0"/>
              <a:t>Take time to mindfully drink your tea or focus on your breathing </a:t>
            </a:r>
          </a:p>
          <a:p>
            <a:endParaRPr lang="en-US" sz="2400" dirty="0"/>
          </a:p>
          <a:p>
            <a:r>
              <a:rPr lang="en-US" sz="2400" b="1" dirty="0"/>
              <a:t>Write a weekly goals list. </a:t>
            </a:r>
            <a:r>
              <a:rPr lang="en-US" sz="2400" dirty="0"/>
              <a:t>Identify what you need to do to achieve your weekly goals. Break tasks down into smaller steps and cross them off as you go to maintain a sense of progress throughout the day. </a:t>
            </a:r>
          </a:p>
          <a:p>
            <a:endParaRPr lang="en-US" sz="2400" dirty="0"/>
          </a:p>
          <a:p>
            <a:r>
              <a:rPr lang="en-US" sz="2400" b="1" dirty="0"/>
              <a:t>Identify 1-3 “Most Important Tasks”. </a:t>
            </a:r>
            <a:r>
              <a:rPr lang="en-US" sz="2400" dirty="0"/>
              <a:t>Creating a daily MIT list helps you prioritize your most important and urgent tasks. </a:t>
            </a:r>
          </a:p>
          <a:p>
            <a:endParaRPr lang="en-US" sz="2400" dirty="0"/>
          </a:p>
          <a:p>
            <a:r>
              <a:rPr lang="en-US" sz="2400" b="1" dirty="0"/>
              <a:t>Review your crossed off items at the end of the day. </a:t>
            </a:r>
            <a:r>
              <a:rPr lang="en-US" sz="2400" dirty="0"/>
              <a:t>Taking stock of your achievements can help boost mental wellbeing. </a:t>
            </a:r>
          </a:p>
          <a:p>
            <a:endParaRPr lang="en-US" dirty="0"/>
          </a:p>
        </p:txBody>
      </p:sp>
    </p:spTree>
    <p:extLst>
      <p:ext uri="{BB962C8B-B14F-4D97-AF65-F5344CB8AC3E}">
        <p14:creationId xmlns:p14="http://schemas.microsoft.com/office/powerpoint/2010/main" val="4051881127"/>
      </p:ext>
    </p:extLst>
  </p:cSld>
  <p:clrMapOvr>
    <a:masterClrMapping/>
  </p:clrMapOvr>
</p:sld>
</file>

<file path=ppt/theme/theme1.xml><?xml version="1.0" encoding="utf-8"?>
<a:theme xmlns:a="http://schemas.openxmlformats.org/drawingml/2006/main" name="Office Theme">
  <a:themeElements>
    <a:clrScheme name="BayCare Brand Colors">
      <a:dk1>
        <a:srgbClr val="FFFFFF"/>
      </a:dk1>
      <a:lt1>
        <a:srgbClr val="FFFFFF"/>
      </a:lt1>
      <a:dk2>
        <a:srgbClr val="002C77"/>
      </a:dk2>
      <a:lt2>
        <a:srgbClr val="6E267B"/>
      </a:lt2>
      <a:accent1>
        <a:srgbClr val="00AFD8"/>
      </a:accent1>
      <a:accent2>
        <a:srgbClr val="009944"/>
      </a:accent2>
      <a:accent3>
        <a:srgbClr val="F0AB00"/>
      </a:accent3>
      <a:accent4>
        <a:srgbClr val="C60C30"/>
      </a:accent4>
      <a:accent5>
        <a:srgbClr val="C9CAC8"/>
      </a:accent5>
      <a:accent6>
        <a:srgbClr val="DCA9E5"/>
      </a:accent6>
      <a:hlink>
        <a:srgbClr val="F2F2F2"/>
      </a:hlink>
      <a:folHlink>
        <a:srgbClr val="7F7F7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15961</TotalTime>
  <Words>1424</Words>
  <Application>Microsoft Office PowerPoint</Application>
  <PresentationFormat>Widescreen</PresentationFormat>
  <Paragraphs>151</Paragraphs>
  <Slides>15</Slides>
  <Notes>0</Notes>
  <HiddenSlides>2</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Open Sans Light</vt:lpstr>
      <vt:lpstr>Times New Roman</vt:lpstr>
      <vt:lpstr>Wingdings</vt:lpstr>
      <vt:lpstr>Office Theme</vt:lpstr>
      <vt:lpstr>Stress, Anxiety, and COVID 19   </vt:lpstr>
      <vt:lpstr>Stress Spheres of Influence!</vt:lpstr>
      <vt:lpstr>Levels of AutoStress</vt:lpstr>
      <vt:lpstr>Anxiety and Unhealthy Thinking</vt:lpstr>
      <vt:lpstr>Five Examples of What to Look Out For!</vt:lpstr>
      <vt:lpstr>PowerPoint Presentation</vt:lpstr>
      <vt:lpstr>PowerPoint Presentation</vt:lpstr>
      <vt:lpstr>You cannot stop hypothetical worries from occurring, but you can control your response to them.  </vt:lpstr>
      <vt:lpstr>Maintaining structure and routines can help increase a sense of control and defuse overwhelming feelings! </vt:lpstr>
      <vt:lpstr>PowerPoint Presentation</vt:lpstr>
      <vt:lpstr>PowerPoint Presentation</vt:lpstr>
      <vt:lpstr>                             Resources</vt:lpstr>
      <vt:lpstr>Employee Assistance Program (EAP)</vt:lpstr>
      <vt:lpstr>BayCare Student &amp; Employee Assistance Programs</vt:lpstr>
      <vt:lpstr>Questions????</vt:lpstr>
    </vt:vector>
  </TitlesOfParts>
  <Company>BayCare Health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Quioco, Ed</dc:creator>
  <cp:lastModifiedBy>Sharlee Whiddon</cp:lastModifiedBy>
  <cp:revision>197</cp:revision>
  <cp:lastPrinted>2018-01-25T21:53:18Z</cp:lastPrinted>
  <dcterms:created xsi:type="dcterms:W3CDTF">2018-01-25T19:41:23Z</dcterms:created>
  <dcterms:modified xsi:type="dcterms:W3CDTF">2020-04-21T19:28:37Z</dcterms:modified>
</cp:coreProperties>
</file>