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5"/>
  </p:notesMasterIdLst>
  <p:handoutMasterIdLst>
    <p:handoutMasterId r:id="rId26"/>
  </p:handoutMasterIdLst>
  <p:sldIdLst>
    <p:sldId id="282" r:id="rId5"/>
    <p:sldId id="292" r:id="rId6"/>
    <p:sldId id="293" r:id="rId7"/>
    <p:sldId id="283" r:id="rId8"/>
    <p:sldId id="298" r:id="rId9"/>
    <p:sldId id="297" r:id="rId10"/>
    <p:sldId id="299" r:id="rId11"/>
    <p:sldId id="284" r:id="rId12"/>
    <p:sldId id="291" r:id="rId13"/>
    <p:sldId id="306" r:id="rId14"/>
    <p:sldId id="305" r:id="rId15"/>
    <p:sldId id="304" r:id="rId16"/>
    <p:sldId id="301" r:id="rId17"/>
    <p:sldId id="303" r:id="rId18"/>
    <p:sldId id="302" r:id="rId19"/>
    <p:sldId id="300" r:id="rId20"/>
    <p:sldId id="294" r:id="rId21"/>
    <p:sldId id="307" r:id="rId22"/>
    <p:sldId id="256"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FE1"/>
    <a:srgbClr val="0000FF"/>
    <a:srgbClr val="0088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330" autoAdjust="0"/>
  </p:normalViewPr>
  <p:slideViewPr>
    <p:cSldViewPr snapToGrid="0">
      <p:cViewPr varScale="1">
        <p:scale>
          <a:sx n="38" d="100"/>
          <a:sy n="38" d="100"/>
        </p:scale>
        <p:origin x="948" y="5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5/5/2020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5/5/2020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73106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Six Pillars of Customer Service. Attitude, Interest, Action, Verbal Language, Body Language, and Tone of Voice.</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a:p>
        </p:txBody>
      </p:sp>
    </p:spTree>
    <p:extLst>
      <p:ext uri="{BB962C8B-B14F-4D97-AF65-F5344CB8AC3E}">
        <p14:creationId xmlns:p14="http://schemas.microsoft.com/office/powerpoint/2010/main" val="181260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remember that even though we are working remotely that we still have to be evaluated on our goals and our key performance indicators. This is not a time to slack off.</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36910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do our part to show that we are not just chilling out at home. Keep a detailed record of the work that you are doing. Supervisors may not ask for this now but it may come up later.</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a:p>
        </p:txBody>
      </p:sp>
    </p:spTree>
    <p:extLst>
      <p:ext uri="{BB962C8B-B14F-4D97-AF65-F5344CB8AC3E}">
        <p14:creationId xmlns:p14="http://schemas.microsoft.com/office/powerpoint/2010/main" val="155078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 example of how we can keep track of our daily goals and objectives.</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a:p>
        </p:txBody>
      </p:sp>
    </p:spTree>
    <p:extLst>
      <p:ext uri="{BB962C8B-B14F-4D97-AF65-F5344CB8AC3E}">
        <p14:creationId xmlns:p14="http://schemas.microsoft.com/office/powerpoint/2010/main" val="110757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meet these needs everyday. Regardless of how the students act we must remind professional and do what we are there to do which is to meet that students needs.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a:p>
        </p:txBody>
      </p:sp>
    </p:spTree>
    <p:extLst>
      <p:ext uri="{BB962C8B-B14F-4D97-AF65-F5344CB8AC3E}">
        <p14:creationId xmlns:p14="http://schemas.microsoft.com/office/powerpoint/2010/main" val="345842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a:p>
        </p:txBody>
      </p:sp>
    </p:spTree>
    <p:extLst>
      <p:ext uri="{BB962C8B-B14F-4D97-AF65-F5344CB8AC3E}">
        <p14:creationId xmlns:p14="http://schemas.microsoft.com/office/powerpoint/2010/main" val="272442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52419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234888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238683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knows the Mission of the Association of Florida and The Purpose of the CPEC Commission?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258691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you think is Prefect Remote Customer Service?</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101859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no I in TEAM, Share the knowledge that you have to help someone else to achieve their goals.</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72535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277199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picture that is on this slide. Unity, Strength, Togetherness, Teamwork. We are all in this together.</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385936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US" noProof="0" dirty="0"/>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Thank You</a:t>
            </a:r>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
        <p:nvSpPr>
          <p:cNvPr id="11" name="Text Placeholder 10">
            <a:extLst>
              <a:ext uri="{FF2B5EF4-FFF2-40B4-BE49-F238E27FC236}">
                <a16:creationId xmlns:a16="http://schemas.microsoft.com/office/drawing/2014/main" id="{1B3B1662-8902-44D0-A545-5008B483D16F}"/>
              </a:ext>
            </a:extLst>
          </p:cNvPr>
          <p:cNvSpPr>
            <a:spLocks noGrp="1"/>
          </p:cNvSpPr>
          <p:nvPr>
            <p:ph type="body" sz="quarter" idx="14"/>
          </p:nvPr>
        </p:nvSpPr>
        <p:spPr>
          <a:xfrm>
            <a:off x="1578017" y="2169005"/>
            <a:ext cx="9035966" cy="2519990"/>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32887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US" noProof="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73" r:id="rId21"/>
    <p:sldLayoutId id="2147483655" r:id="rId22"/>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5.svg"/><Relationship Id="rId12"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Placeholder 6" descr="Slide image">
            <a:extLst>
              <a:ext uri="{FF2B5EF4-FFF2-40B4-BE49-F238E27FC236}">
                <a16:creationId xmlns:a16="http://schemas.microsoft.com/office/drawing/2014/main" id="{FE5D908F-BAEF-2843-BC2F-691696E72E1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6" name="Picture 5">
            <a:extLst>
              <a:ext uri="{FF2B5EF4-FFF2-40B4-BE49-F238E27FC236}">
                <a16:creationId xmlns:a16="http://schemas.microsoft.com/office/drawing/2014/main" id="{A93CAA65-6745-4DA5-AA06-6E910F79B175}"/>
              </a:ext>
            </a:extLst>
          </p:cNvPr>
          <p:cNvPicPr>
            <a:picLocks noChangeAspect="1"/>
          </p:cNvPicPr>
          <p:nvPr/>
        </p:nvPicPr>
        <p:blipFill>
          <a:blip r:embed="rId4"/>
          <a:stretch>
            <a:fillRect/>
          </a:stretch>
        </p:blipFill>
        <p:spPr>
          <a:xfrm flipH="1">
            <a:off x="8299938" y="900332"/>
            <a:ext cx="4323858" cy="5957668"/>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7EF238CB-AB58-4787-8F9C-A1C16929A2FA}"/>
              </a:ext>
              <a:ext uri="{C183D7F6-B498-43B3-948B-1728B52AA6E4}">
                <adec:decorative xmlns:adec="http://schemas.microsoft.com/office/drawing/2017/decorative"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48292" y="3114635"/>
            <a:ext cx="5147707" cy="251463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a:lstStyle/>
          <a:p>
            <a:pPr algn="ctr"/>
            <a:r>
              <a:rPr lang="en-US" sz="4000" dirty="0"/>
              <a:t>Virtual Customer Service: </a:t>
            </a:r>
            <a:br>
              <a:rPr lang="en-US" sz="4000" dirty="0"/>
            </a:br>
            <a:r>
              <a:rPr lang="en-US" sz="4000" dirty="0"/>
              <a:t>Giving Your Best</a:t>
            </a:r>
            <a:br>
              <a:rPr lang="en-US" sz="4000" dirty="0"/>
            </a:br>
            <a:r>
              <a:rPr lang="en-US" sz="4000" dirty="0"/>
              <a:t> during the </a:t>
            </a:r>
            <a:br>
              <a:rPr lang="en-US" sz="4000" dirty="0"/>
            </a:br>
            <a:r>
              <a:rPr lang="en-US" sz="4000" dirty="0"/>
              <a:t>COVID 19 Pandemic</a:t>
            </a:r>
          </a:p>
        </p:txBody>
      </p:sp>
      <p:sp>
        <p:nvSpPr>
          <p:cNvPr id="20" name="Isosceles Triangle 19">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49134BD-E720-444B-9119-136C3594B5B0}"/>
              </a:ext>
            </a:extLst>
          </p:cNvPr>
          <p:cNvSpPr txBox="1"/>
          <p:nvPr/>
        </p:nvSpPr>
        <p:spPr>
          <a:xfrm>
            <a:off x="6415430" y="0"/>
            <a:ext cx="5776570" cy="830997"/>
          </a:xfrm>
          <a:prstGeom prst="rect">
            <a:avLst/>
          </a:prstGeom>
          <a:noFill/>
        </p:spPr>
        <p:txBody>
          <a:bodyPr wrap="square" rtlCol="0">
            <a:spAutoFit/>
          </a:bodyPr>
          <a:lstStyle/>
          <a:p>
            <a:pPr algn="r"/>
            <a:r>
              <a:rPr lang="en-US" sz="1600" b="1" cap="small" dirty="0">
                <a:solidFill>
                  <a:srgbClr val="60AFE1"/>
                </a:solidFill>
                <a:latin typeface="Times New Roman" panose="02020603050405020304" pitchFamily="18" charset="0"/>
                <a:cs typeface="Times New Roman" panose="02020603050405020304" pitchFamily="18" charset="0"/>
              </a:rPr>
              <a:t>Presenter: Mr. Gregory Williams,  </a:t>
            </a:r>
            <a:br>
              <a:rPr lang="en-US" sz="1600" b="1" cap="small" dirty="0">
                <a:solidFill>
                  <a:srgbClr val="60AFE1"/>
                </a:solidFill>
                <a:latin typeface="Times New Roman" panose="02020603050405020304" pitchFamily="18" charset="0"/>
                <a:cs typeface="Times New Roman" panose="02020603050405020304" pitchFamily="18" charset="0"/>
              </a:rPr>
            </a:br>
            <a:r>
              <a:rPr lang="en-US" sz="1600" b="1" cap="small" dirty="0">
                <a:latin typeface="Times New Roman" panose="02020603050405020304" pitchFamily="18" charset="0"/>
                <a:cs typeface="Times New Roman" panose="02020603050405020304" pitchFamily="18" charset="0"/>
              </a:rPr>
              <a:t>2018 CPEC Commission Chair </a:t>
            </a:r>
          </a:p>
          <a:p>
            <a:pPr algn="r"/>
            <a:r>
              <a:rPr lang="en-US" sz="1600" b="1" cap="small" dirty="0">
                <a:solidFill>
                  <a:srgbClr val="60AFE1"/>
                </a:solidFill>
                <a:latin typeface="Times New Roman" panose="02020603050405020304" pitchFamily="18" charset="0"/>
                <a:cs typeface="Times New Roman" panose="02020603050405020304" pitchFamily="18" charset="0"/>
              </a:rPr>
              <a:t> &amp; 2020 AFC VP Elect for Commissions</a:t>
            </a:r>
          </a:p>
        </p:txBody>
      </p:sp>
      <p:pic>
        <p:nvPicPr>
          <p:cNvPr id="5" name="Picture 4">
            <a:extLst>
              <a:ext uri="{FF2B5EF4-FFF2-40B4-BE49-F238E27FC236}">
                <a16:creationId xmlns:a16="http://schemas.microsoft.com/office/drawing/2014/main" id="{84B7AF81-9B0D-4923-8D28-74EFD7A6E717}"/>
              </a:ext>
            </a:extLst>
          </p:cNvPr>
          <p:cNvPicPr>
            <a:picLocks noChangeAspect="1"/>
          </p:cNvPicPr>
          <p:nvPr/>
        </p:nvPicPr>
        <p:blipFill>
          <a:blip r:embed="rId5"/>
          <a:stretch>
            <a:fillRect/>
          </a:stretch>
        </p:blipFill>
        <p:spPr>
          <a:xfrm>
            <a:off x="9005011" y="830997"/>
            <a:ext cx="1121614" cy="1255585"/>
          </a:xfrm>
          <a:prstGeom prst="rect">
            <a:avLst/>
          </a:prstGeom>
        </p:spPr>
      </p:pic>
      <p:pic>
        <p:nvPicPr>
          <p:cNvPr id="8" name="Picture 7">
            <a:extLst>
              <a:ext uri="{FF2B5EF4-FFF2-40B4-BE49-F238E27FC236}">
                <a16:creationId xmlns:a16="http://schemas.microsoft.com/office/drawing/2014/main" id="{CE05BB5E-5A05-4CA1-934C-8853F81AD8E0}"/>
              </a:ext>
            </a:extLst>
          </p:cNvPr>
          <p:cNvPicPr>
            <a:picLocks noChangeAspect="1"/>
          </p:cNvPicPr>
          <p:nvPr/>
        </p:nvPicPr>
        <p:blipFill>
          <a:blip r:embed="rId6"/>
          <a:stretch>
            <a:fillRect/>
          </a:stretch>
        </p:blipFill>
        <p:spPr>
          <a:xfrm>
            <a:off x="7035851" y="80605"/>
            <a:ext cx="1135228" cy="592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996169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97508" y="130151"/>
            <a:ext cx="6460492" cy="432000"/>
          </a:xfrm>
        </p:spPr>
        <p:txBody>
          <a:bodyPr/>
          <a:lstStyle/>
          <a:p>
            <a:r>
              <a:rPr lang="en-US" b="1" cap="small" dirty="0">
                <a:solidFill>
                  <a:srgbClr val="FFC000"/>
                </a:solidFill>
              </a:rPr>
              <a:t>Share Knowledge Base Information</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127001" y="677538"/>
            <a:ext cx="6307136" cy="5161849"/>
          </a:xfrm>
        </p:spPr>
        <p:txBody>
          <a:bodyPr/>
          <a:lstStyle/>
          <a:p>
            <a:pPr marL="0" indent="0" algn="just">
              <a:buNone/>
            </a:pPr>
            <a:r>
              <a:rPr lang="en-US" b="1" cap="small" dirty="0"/>
              <a:t>According to the American Express Customer Service Barometer, 99% of customers say that getting a satisfactory response or talking to someone knowledgeable is essential for a great customer experience.</a:t>
            </a:r>
          </a:p>
          <a:p>
            <a:pPr marL="0" indent="0" algn="just">
              <a:buNone/>
            </a:pPr>
            <a:endParaRPr lang="en-US" b="1" cap="small" dirty="0"/>
          </a:p>
          <a:p>
            <a:pPr marL="0" indent="0" algn="just">
              <a:buNone/>
            </a:pPr>
            <a:r>
              <a:rPr lang="en-US" b="1" cap="small" dirty="0"/>
              <a:t>However, even the customer support pros will come across a question that requires a bit more research from time to time.</a:t>
            </a:r>
          </a:p>
          <a:p>
            <a:pPr marL="0" indent="0" algn="just">
              <a:buNone/>
            </a:pPr>
            <a:endParaRPr lang="en-US" b="1" cap="small" dirty="0"/>
          </a:p>
          <a:p>
            <a:pPr marL="0" indent="0" algn="just">
              <a:buNone/>
            </a:pPr>
            <a:r>
              <a:rPr lang="en-US" b="1" cap="small" dirty="0"/>
              <a:t>When working remotely, your team cannot just walk over to you and ask for help or advice – especially if there’s an 8 hour time difference and it’s in the middle of the night for you!</a:t>
            </a:r>
          </a:p>
          <a:p>
            <a:pPr marL="0" indent="0" algn="just">
              <a:buNone/>
            </a:pPr>
            <a:endParaRPr lang="en-US" b="1" cap="small" dirty="0"/>
          </a:p>
          <a:p>
            <a:pPr marL="0" indent="0" algn="just">
              <a:buNone/>
            </a:pPr>
            <a:r>
              <a:rPr lang="en-US" b="1" cap="small" dirty="0"/>
              <a:t>Instead, your team has to resort to email, which could lead to a delay in getting a response that ends up leaving customers frustrated.</a:t>
            </a:r>
          </a:p>
          <a:p>
            <a:pPr marL="0" indent="0" algn="just">
              <a:buNone/>
            </a:pPr>
            <a:endParaRPr lang="en-US" b="1" cap="small" dirty="0"/>
          </a:p>
          <a:p>
            <a:pPr marL="0" indent="0" algn="just">
              <a:buNone/>
            </a:pPr>
            <a:r>
              <a:rPr lang="en-US" b="1" cap="small" dirty="0"/>
              <a:t>An effective alternative is a knowledge base. A knowledge base is a repository that helps employees access important information about the everyday functioning of their company to address customer service issues, solve problems, and maintain smooth work collaboration.</a:t>
            </a:r>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10</a:t>
            </a:fld>
            <a:endParaRPr lang="en-US" dirty="0"/>
          </a:p>
        </p:txBody>
      </p:sp>
      <p:pic>
        <p:nvPicPr>
          <p:cNvPr id="5" name="Picture 4">
            <a:extLst>
              <a:ext uri="{FF2B5EF4-FFF2-40B4-BE49-F238E27FC236}">
                <a16:creationId xmlns:a16="http://schemas.microsoft.com/office/drawing/2014/main" id="{CC0AD4A1-B8F8-4F16-9A85-64F78FBE03F5}"/>
              </a:ext>
            </a:extLst>
          </p:cNvPr>
          <p:cNvPicPr>
            <a:picLocks noChangeAspect="1"/>
          </p:cNvPicPr>
          <p:nvPr/>
        </p:nvPicPr>
        <p:blipFill>
          <a:blip r:embed="rId3"/>
          <a:stretch>
            <a:fillRect/>
          </a:stretch>
        </p:blipFill>
        <p:spPr>
          <a:xfrm>
            <a:off x="6434137" y="562151"/>
            <a:ext cx="5354848" cy="5647262"/>
          </a:xfrm>
          <a:prstGeom prst="rect">
            <a:avLst/>
          </a:prstGeom>
          <a:ln>
            <a:noFill/>
          </a:ln>
          <a:effectLst>
            <a:softEdge rad="112500"/>
          </a:effectLst>
        </p:spPr>
      </p:pic>
      <p:sp>
        <p:nvSpPr>
          <p:cNvPr id="12" name="Footer Placeholder 11">
            <a:extLst>
              <a:ext uri="{FF2B5EF4-FFF2-40B4-BE49-F238E27FC236}">
                <a16:creationId xmlns:a16="http://schemas.microsoft.com/office/drawing/2014/main" id="{2F1DFAC8-AB37-42EC-BA9E-A976ED7D216C}"/>
              </a:ext>
            </a:extLst>
          </p:cNvPr>
          <p:cNvSpPr>
            <a:spLocks noGrp="1"/>
          </p:cNvSpPr>
          <p:nvPr>
            <p:ph type="ftr" sz="quarter" idx="13"/>
          </p:nvPr>
        </p:nvSpPr>
        <p:spPr>
          <a:xfrm>
            <a:off x="358082" y="6523548"/>
            <a:ext cx="5484930" cy="201532"/>
          </a:xfrm>
        </p:spPr>
        <p:txBody>
          <a:bodyPr/>
          <a:lstStyle/>
          <a:p>
            <a:r>
              <a:rPr lang="en-US" noProof="0" dirty="0"/>
              <a:t>MacDonald, Steven. "7 Ways to Manage a Remote Customer Service Team." Super Office, 20 April 2020, https://www.superoffice.com/blog/remote-customer-service/</a:t>
            </a:r>
          </a:p>
        </p:txBody>
      </p:sp>
    </p:spTree>
    <p:extLst>
      <p:ext uri="{BB962C8B-B14F-4D97-AF65-F5344CB8AC3E}">
        <p14:creationId xmlns:p14="http://schemas.microsoft.com/office/powerpoint/2010/main" val="10247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wipe(down)">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animEffect transition="in" filter="wipe(down)">
                                      <p:cBhvr>
                                        <p:cTn id="17" dur="500"/>
                                        <p:tgtEl>
                                          <p:spTgt spid="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xEl>
                                              <p:pRg st="6" end="6"/>
                                            </p:txEl>
                                          </p:spTgt>
                                        </p:tgtEl>
                                        <p:attrNameLst>
                                          <p:attrName>style.visibility</p:attrName>
                                        </p:attrNameLst>
                                      </p:cBhvr>
                                      <p:to>
                                        <p:strVal val="visible"/>
                                      </p:to>
                                    </p:set>
                                    <p:animEffect transition="in" filter="wipe(down)">
                                      <p:cBhvr>
                                        <p:cTn id="22" dur="500"/>
                                        <p:tgtEl>
                                          <p:spTgt spid="2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xEl>
                                              <p:pRg st="8" end="8"/>
                                            </p:txEl>
                                          </p:spTgt>
                                        </p:tgtEl>
                                        <p:attrNameLst>
                                          <p:attrName>style.visibility</p:attrName>
                                        </p:attrNameLst>
                                      </p:cBhvr>
                                      <p:to>
                                        <p:strVal val="visible"/>
                                      </p:to>
                                    </p:set>
                                    <p:animEffect transition="in" filter="wipe(down)">
                                      <p:cBhvr>
                                        <p:cTn id="27"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1801" y="92051"/>
            <a:ext cx="5472000" cy="432000"/>
          </a:xfrm>
        </p:spPr>
        <p:txBody>
          <a:bodyPr/>
          <a:lstStyle/>
          <a:p>
            <a:r>
              <a:rPr lang="en-US" b="1" cap="small" dirty="0">
                <a:solidFill>
                  <a:schemeClr val="accent3">
                    <a:lumMod val="75000"/>
                  </a:schemeClr>
                </a:solidFill>
              </a:rPr>
              <a:t>Be Clear who the Audience Is</a:t>
            </a:r>
          </a:p>
        </p:txBody>
      </p:sp>
      <p:pic>
        <p:nvPicPr>
          <p:cNvPr id="8" name="Picture Placeholder 7" descr="Slide image">
            <a:extLst>
              <a:ext uri="{FF2B5EF4-FFF2-40B4-BE49-F238E27FC236}">
                <a16:creationId xmlns:a16="http://schemas.microsoft.com/office/drawing/2014/main" id="{C6CDA85C-88C0-6444-B1E8-D661956A20E8}"/>
              </a:ext>
            </a:extLst>
          </p:cNvPr>
          <p:cNvPicPr>
            <a:picLocks noGrp="1" noChangeAspect="1"/>
          </p:cNvPicPr>
          <p:nvPr>
            <p:ph type="pic" sz="quarter" idx="36"/>
          </p:nvPr>
        </p:nvPicPr>
        <p:blipFill>
          <a:blip r:embed="rId3" cstate="screen">
            <a:extLst>
              <a:ext uri="{28A0092B-C50C-407E-A947-70E740481C1C}">
                <a14:useLocalDpi xmlns:a14="http://schemas.microsoft.com/office/drawing/2010/main"/>
              </a:ext>
            </a:extLst>
          </a:blip>
          <a:srcRect/>
          <a:stretch>
            <a:fillRect/>
          </a:stretch>
        </p:blipFill>
        <p:spPr/>
      </p:pic>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645721"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11</a:t>
            </a:fld>
            <a:endParaRPr lang="en-US" dirty="0"/>
          </a:p>
        </p:txBody>
      </p:sp>
      <p:sp>
        <p:nvSpPr>
          <p:cNvPr id="4" name="Footer Placeholder 3">
            <a:extLst>
              <a:ext uri="{FF2B5EF4-FFF2-40B4-BE49-F238E27FC236}">
                <a16:creationId xmlns:a16="http://schemas.microsoft.com/office/drawing/2014/main" id="{64674E7B-B43F-4D70-AFA2-DC758D58F722}"/>
              </a:ext>
            </a:extLst>
          </p:cNvPr>
          <p:cNvSpPr>
            <a:spLocks noGrp="1"/>
          </p:cNvSpPr>
          <p:nvPr>
            <p:ph type="ftr" sz="quarter" idx="13"/>
          </p:nvPr>
        </p:nvSpPr>
        <p:spPr>
          <a:xfrm>
            <a:off x="431801" y="6487638"/>
            <a:ext cx="5484930" cy="201532"/>
          </a:xfrm>
        </p:spPr>
        <p:txBody>
          <a:bodyPr/>
          <a:lstStyle/>
          <a:p>
            <a:r>
              <a:rPr lang="en-US" noProof="0" dirty="0"/>
              <a:t>MacDonald, Steven. "7 Ways to Manage a Remote Customer Service Team." Super Office, 20 April 2020, https://www.superoffice.com/blog/remote-customer-service/</a:t>
            </a:r>
          </a:p>
        </p:txBody>
      </p:sp>
      <p:pic>
        <p:nvPicPr>
          <p:cNvPr id="7" name="Picture 6">
            <a:extLst>
              <a:ext uri="{FF2B5EF4-FFF2-40B4-BE49-F238E27FC236}">
                <a16:creationId xmlns:a16="http://schemas.microsoft.com/office/drawing/2014/main" id="{EADACDD4-3D8A-4D41-9400-3CC0F346EF1B}"/>
              </a:ext>
            </a:extLst>
          </p:cNvPr>
          <p:cNvPicPr>
            <a:picLocks noChangeAspect="1"/>
          </p:cNvPicPr>
          <p:nvPr/>
        </p:nvPicPr>
        <p:blipFill>
          <a:blip r:embed="rId4"/>
          <a:stretch>
            <a:fillRect/>
          </a:stretch>
        </p:blipFill>
        <p:spPr>
          <a:xfrm>
            <a:off x="6282492" y="432000"/>
            <a:ext cx="5511999" cy="5845243"/>
          </a:xfrm>
          <a:prstGeom prst="rect">
            <a:avLst/>
          </a:prstGeom>
          <a:ln>
            <a:noFill/>
          </a:ln>
          <a:effectLst>
            <a:outerShdw blurRad="292100" dist="139700" dir="2700000" algn="tl" rotWithShape="0">
              <a:srgbClr val="333333">
                <a:alpha val="65000"/>
              </a:srgbClr>
            </a:outerShdw>
          </a:effectLst>
        </p:spPr>
      </p:pic>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101600" y="746750"/>
            <a:ext cx="5994400" cy="3600000"/>
          </a:xfrm>
        </p:spPr>
        <p:txBody>
          <a:bodyPr/>
          <a:lstStyle/>
          <a:p>
            <a:pPr marL="0" indent="0" algn="just">
              <a:buNone/>
            </a:pPr>
            <a:r>
              <a:rPr lang="en-US" b="1" cap="small" dirty="0"/>
              <a:t>Good customer service is about your ability to quickly solve problems, fulfill requests and build an understanding between your business and your customers. To do this successfully, your remote customer service team needs to understand </a:t>
            </a:r>
            <a:r>
              <a:rPr lang="en-US" b="1" i="1" cap="small" dirty="0"/>
              <a:t>who </a:t>
            </a:r>
            <a:r>
              <a:rPr lang="en-US" b="1" cap="small" dirty="0"/>
              <a:t>they are talking to on the other end of the phone, email or a social media channel.</a:t>
            </a:r>
          </a:p>
          <a:p>
            <a:pPr marL="0" indent="0" algn="just">
              <a:buNone/>
            </a:pPr>
            <a:r>
              <a:rPr lang="en-US" b="1" cap="small" dirty="0"/>
              <a:t>To make sure that every team member understands your audience and how to interact with them you need to offer up-front training, as even a basic understanding will give your team the skills to provide an excellent customer service.</a:t>
            </a:r>
          </a:p>
          <a:p>
            <a:pPr marL="0" indent="0" algn="just">
              <a:buNone/>
            </a:pPr>
            <a:r>
              <a:rPr lang="en-US" b="1" cap="small" dirty="0"/>
              <a:t>Before you train your team, think about the following questions:</a:t>
            </a:r>
          </a:p>
          <a:p>
            <a:pPr marL="342900" indent="-342900" algn="just">
              <a:buFont typeface="+mj-lt"/>
              <a:buAutoNum type="arabicPeriod"/>
            </a:pPr>
            <a:r>
              <a:rPr lang="en-US" b="1" cap="small" dirty="0"/>
              <a:t>Who are your customers?</a:t>
            </a:r>
          </a:p>
          <a:p>
            <a:pPr marL="342900" indent="-342900" algn="just">
              <a:buFont typeface="+mj-lt"/>
              <a:buAutoNum type="arabicPeriod"/>
            </a:pPr>
            <a:r>
              <a:rPr lang="en-US" b="1" cap="small" dirty="0"/>
              <a:t>What are their values?</a:t>
            </a:r>
          </a:p>
          <a:p>
            <a:pPr marL="342900" indent="-342900" algn="just">
              <a:buFont typeface="+mj-lt"/>
              <a:buAutoNum type="arabicPeriod"/>
            </a:pPr>
            <a:r>
              <a:rPr lang="en-US" b="1" cap="small" dirty="0"/>
              <a:t>Do they need quick answers or carefully-considered, in-depth replies?</a:t>
            </a:r>
          </a:p>
          <a:p>
            <a:pPr marL="342900" indent="-342900" algn="just">
              <a:buFont typeface="+mj-lt"/>
              <a:buAutoNum type="arabicPeriod"/>
            </a:pPr>
            <a:r>
              <a:rPr lang="en-US" b="1" cap="small" dirty="0"/>
              <a:t>Does your audience span multiple countries, languages and cultures? Or are they specific to one particular part of the world?</a:t>
            </a:r>
          </a:p>
        </p:txBody>
      </p:sp>
    </p:spTree>
    <p:extLst>
      <p:ext uri="{BB962C8B-B14F-4D97-AF65-F5344CB8AC3E}">
        <p14:creationId xmlns:p14="http://schemas.microsoft.com/office/powerpoint/2010/main" val="37882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arn(inVertical)">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barn(inVertical)">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barn(inVertical)">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barn(inVertical)">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arn(inVertical)">
                                      <p:cBhvr>
                                        <p:cTn id="37"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20669" y="130149"/>
            <a:ext cx="5472000" cy="432000"/>
          </a:xfrm>
        </p:spPr>
        <p:txBody>
          <a:bodyPr/>
          <a:lstStyle/>
          <a:p>
            <a:r>
              <a:rPr lang="en-US" b="1" cap="small" dirty="0">
                <a:solidFill>
                  <a:srgbClr val="FF0000"/>
                </a:solidFill>
              </a:rPr>
              <a:t>Unite your TEAM!</a:t>
            </a:r>
          </a:p>
        </p:txBody>
      </p:sp>
      <p:pic>
        <p:nvPicPr>
          <p:cNvPr id="8" name="Picture Placeholder 7" descr="Slide image">
            <a:extLst>
              <a:ext uri="{FF2B5EF4-FFF2-40B4-BE49-F238E27FC236}">
                <a16:creationId xmlns:a16="http://schemas.microsoft.com/office/drawing/2014/main" id="{C6CDA85C-88C0-6444-B1E8-D661956A20E8}"/>
              </a:ext>
            </a:extLst>
          </p:cNvPr>
          <p:cNvPicPr>
            <a:picLocks noGrp="1" noChangeAspect="1"/>
          </p:cNvPicPr>
          <p:nvPr>
            <p:ph type="pic" sz="quarter" idx="36"/>
          </p:nvPr>
        </p:nvPicPr>
        <p:blipFill>
          <a:blip r:embed="rId3" cstate="screen">
            <a:extLst>
              <a:ext uri="{28A0092B-C50C-407E-A947-70E740481C1C}">
                <a14:useLocalDpi xmlns:a14="http://schemas.microsoft.com/office/drawing/2010/main"/>
              </a:ext>
            </a:extLst>
          </a:blip>
          <a:srcRect/>
          <a:stretch>
            <a:fillRect/>
          </a:stretch>
        </p:blipFill>
        <p:spPr/>
      </p:pic>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12</a:t>
            </a:fld>
            <a:endParaRPr lang="en-US" dirty="0"/>
          </a:p>
        </p:txBody>
      </p:sp>
      <p:sp>
        <p:nvSpPr>
          <p:cNvPr id="4" name="Footer Placeholder 3">
            <a:extLst>
              <a:ext uri="{FF2B5EF4-FFF2-40B4-BE49-F238E27FC236}">
                <a16:creationId xmlns:a16="http://schemas.microsoft.com/office/drawing/2014/main" id="{C6B6FEC5-4502-494E-BDF9-0A243E1721DD}"/>
              </a:ext>
            </a:extLst>
          </p:cNvPr>
          <p:cNvSpPr>
            <a:spLocks noGrp="1"/>
          </p:cNvSpPr>
          <p:nvPr>
            <p:ph type="ftr" sz="quarter" idx="13"/>
          </p:nvPr>
        </p:nvSpPr>
        <p:spPr>
          <a:xfrm>
            <a:off x="358082" y="6512541"/>
            <a:ext cx="5484930" cy="201532"/>
          </a:xfrm>
        </p:spPr>
        <p:txBody>
          <a:bodyPr/>
          <a:lstStyle/>
          <a:p>
            <a:r>
              <a:rPr lang="en-US" noProof="0" dirty="0"/>
              <a:t>MacDonald, Steven. "7 Ways to Manage a Remote Customer Service Team." Super Office, 20 April 2020, https://www.superoffice.com/blog/remote-customer-service/</a:t>
            </a:r>
          </a:p>
        </p:txBody>
      </p:sp>
      <p:pic>
        <p:nvPicPr>
          <p:cNvPr id="10" name="Picture 9">
            <a:extLst>
              <a:ext uri="{FF2B5EF4-FFF2-40B4-BE49-F238E27FC236}">
                <a16:creationId xmlns:a16="http://schemas.microsoft.com/office/drawing/2014/main" id="{D6971F72-F2EC-4580-BB53-BBF5600736FD}"/>
              </a:ext>
            </a:extLst>
          </p:cNvPr>
          <p:cNvPicPr>
            <a:picLocks noChangeAspect="1"/>
          </p:cNvPicPr>
          <p:nvPr/>
        </p:nvPicPr>
        <p:blipFill>
          <a:blip r:embed="rId4"/>
          <a:stretch>
            <a:fillRect/>
          </a:stretch>
        </p:blipFill>
        <p:spPr>
          <a:xfrm>
            <a:off x="6276645" y="432000"/>
            <a:ext cx="5511800" cy="5760000"/>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B2C5548-2E6F-4E29-8096-7D795275E2F0}"/>
              </a:ext>
            </a:extLst>
          </p:cNvPr>
          <p:cNvSpPr/>
          <p:nvPr/>
        </p:nvSpPr>
        <p:spPr>
          <a:xfrm>
            <a:off x="7000545" y="269596"/>
            <a:ext cx="4064000" cy="144655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8800" b="0" cap="none" spc="0" dirty="0">
                <a:ln w="0"/>
                <a:solidFill>
                  <a:srgbClr val="00B0F0"/>
                </a:solidFill>
                <a:effectLst>
                  <a:outerShdw blurRad="38100" dist="19050" dir="2700000" algn="tl" rotWithShape="0">
                    <a:schemeClr val="dk1">
                      <a:alpha val="40000"/>
                    </a:schemeClr>
                  </a:outerShdw>
                </a:effectLst>
              </a:rPr>
              <a:t>UNITY</a:t>
            </a:r>
          </a:p>
        </p:txBody>
      </p:sp>
      <p:sp>
        <p:nvSpPr>
          <p:cNvPr id="15" name="Rectangle 14">
            <a:extLst>
              <a:ext uri="{FF2B5EF4-FFF2-40B4-BE49-F238E27FC236}">
                <a16:creationId xmlns:a16="http://schemas.microsoft.com/office/drawing/2014/main" id="{AA1B7E8C-BBDD-4524-91D1-B7CD42AE102B}"/>
              </a:ext>
            </a:extLst>
          </p:cNvPr>
          <p:cNvSpPr/>
          <p:nvPr/>
        </p:nvSpPr>
        <p:spPr>
          <a:xfrm rot="16200000">
            <a:off x="3840270" y="2588724"/>
            <a:ext cx="5760000" cy="144655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8800" b="0" cap="none" spc="0" dirty="0">
                <a:ln w="0"/>
                <a:solidFill>
                  <a:srgbClr val="FFC000"/>
                </a:solidFill>
                <a:effectLst>
                  <a:outerShdw blurRad="38100" dist="19050" dir="2700000" algn="tl" rotWithShape="0">
                    <a:schemeClr val="dk1">
                      <a:alpha val="40000"/>
                    </a:schemeClr>
                  </a:outerShdw>
                </a:effectLst>
              </a:rPr>
              <a:t>STRENGTH</a:t>
            </a:r>
          </a:p>
        </p:txBody>
      </p:sp>
      <p:sp>
        <p:nvSpPr>
          <p:cNvPr id="16" name="Rectangle 15">
            <a:extLst>
              <a:ext uri="{FF2B5EF4-FFF2-40B4-BE49-F238E27FC236}">
                <a16:creationId xmlns:a16="http://schemas.microsoft.com/office/drawing/2014/main" id="{F6A7D065-C3C8-4FC1-961D-4DE9486863A9}"/>
              </a:ext>
            </a:extLst>
          </p:cNvPr>
          <p:cNvSpPr/>
          <p:nvPr/>
        </p:nvSpPr>
        <p:spPr>
          <a:xfrm rot="5400000">
            <a:off x="8464820" y="2758000"/>
            <a:ext cx="5760000" cy="110799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6600" b="0" cap="none" spc="0" dirty="0">
                <a:ln w="0"/>
                <a:solidFill>
                  <a:schemeClr val="accent3">
                    <a:lumMod val="75000"/>
                  </a:schemeClr>
                </a:solidFill>
                <a:effectLst>
                  <a:outerShdw blurRad="38100" dist="19050" dir="2700000" algn="tl" rotWithShape="0">
                    <a:schemeClr val="dk1">
                      <a:alpha val="40000"/>
                    </a:schemeClr>
                  </a:outerShdw>
                </a:effectLst>
              </a:rPr>
              <a:t>TOGETHERNESS</a:t>
            </a:r>
          </a:p>
        </p:txBody>
      </p:sp>
      <p:sp>
        <p:nvSpPr>
          <p:cNvPr id="17" name="Rectangle 16">
            <a:extLst>
              <a:ext uri="{FF2B5EF4-FFF2-40B4-BE49-F238E27FC236}">
                <a16:creationId xmlns:a16="http://schemas.microsoft.com/office/drawing/2014/main" id="{5868D26A-C299-4BB1-A2D6-6D6AF563B814}"/>
              </a:ext>
            </a:extLst>
          </p:cNvPr>
          <p:cNvSpPr/>
          <p:nvPr/>
        </p:nvSpPr>
        <p:spPr>
          <a:xfrm>
            <a:off x="7000545" y="5374537"/>
            <a:ext cx="4064000" cy="1015663"/>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6000" b="0" cap="none" spc="0" dirty="0">
                <a:ln w="0"/>
                <a:solidFill>
                  <a:srgbClr val="FF0000"/>
                </a:solidFill>
                <a:effectLst>
                  <a:outerShdw blurRad="38100" dist="19050" dir="2700000" algn="tl" rotWithShape="0">
                    <a:schemeClr val="dk1">
                      <a:alpha val="40000"/>
                    </a:schemeClr>
                  </a:outerShdw>
                </a:effectLst>
              </a:rPr>
              <a:t>TEAMWORK</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68514" y="606077"/>
            <a:ext cx="6064065" cy="3600000"/>
          </a:xfrm>
        </p:spPr>
        <p:txBody>
          <a:bodyPr/>
          <a:lstStyle/>
          <a:p>
            <a:pPr marL="0" indent="0">
              <a:buNone/>
            </a:pPr>
            <a:r>
              <a:rPr lang="en-US" b="1" cap="small" dirty="0"/>
              <a:t>Managing a remote customer service team comes with a new set of challenges, and while it might seem that you don’t </a:t>
            </a:r>
            <a:r>
              <a:rPr lang="en-US" b="1" i="1" cap="small" dirty="0"/>
              <a:t>really</a:t>
            </a:r>
            <a:r>
              <a:rPr lang="en-US" b="1" cap="small" dirty="0"/>
              <a:t> need to get to know someone who lives on the other side of town, someone who you might only meet in person once per year, it is in fact a really important factor in managing happy and productive teams.</a:t>
            </a:r>
          </a:p>
          <a:p>
            <a:pPr marL="0" indent="0">
              <a:buNone/>
            </a:pPr>
            <a:r>
              <a:rPr lang="en-US" b="1" cap="small" dirty="0"/>
              <a:t>Research by Queens University of Charlotte found that </a:t>
            </a:r>
            <a:r>
              <a:rPr lang="en-US" b="1" cap="small" dirty="0">
                <a:solidFill>
                  <a:srgbClr val="00B0F0"/>
                </a:solidFill>
              </a:rPr>
              <a:t>39% of surveyed employees believe that people in their own organization don’t collaborate enough, and only 27% of employees receive communication training.</a:t>
            </a:r>
          </a:p>
          <a:p>
            <a:pPr marL="0" indent="0">
              <a:buNone/>
            </a:pPr>
            <a:r>
              <a:rPr lang="en-US" b="1" cap="small" dirty="0"/>
              <a:t>By getting to know your team members, you’ll have better communication and increase staff retention rates.</a:t>
            </a:r>
          </a:p>
          <a:p>
            <a:pPr marL="0" indent="0">
              <a:buNone/>
            </a:pPr>
            <a:r>
              <a:rPr lang="en-US" b="1" cap="small" dirty="0"/>
              <a:t>To unite your team, encourage small-talk between your staff and allow them to get to know one another, such as getting to know their interests, family life and local area.</a:t>
            </a:r>
          </a:p>
          <a:p>
            <a:pPr marL="0" indent="0">
              <a:buNone/>
            </a:pPr>
            <a:r>
              <a:rPr lang="en-US" b="1" cap="small" dirty="0"/>
              <a:t>This can be achieved in a number of ways, through the use of instant messaging including Teams, Skype group chats and Google Hangouts. You can also create staff profiles and ‘About me’ pages on the company website.</a:t>
            </a:r>
          </a:p>
        </p:txBody>
      </p:sp>
    </p:spTree>
    <p:extLst>
      <p:ext uri="{BB962C8B-B14F-4D97-AF65-F5344CB8AC3E}">
        <p14:creationId xmlns:p14="http://schemas.microsoft.com/office/powerpoint/2010/main" val="16886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1000"/>
                                        <p:tgtEl>
                                          <p:spTgt spid="29">
                                            <p:txEl>
                                              <p:pRg st="1" end="1"/>
                                            </p:txEl>
                                          </p:spTgt>
                                        </p:tgtEl>
                                      </p:cBhvr>
                                    </p:animEffect>
                                    <p:anim calcmode="lin" valueType="num">
                                      <p:cBhvr>
                                        <p:cTn id="1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1000"/>
                                        <p:tgtEl>
                                          <p:spTgt spid="29">
                                            <p:txEl>
                                              <p:pRg st="2" end="2"/>
                                            </p:txEl>
                                          </p:spTgt>
                                        </p:tgtEl>
                                      </p:cBhvr>
                                    </p:animEffect>
                                    <p:anim calcmode="lin" valueType="num">
                                      <p:cBhvr>
                                        <p:cTn id="22"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fade">
                                      <p:cBhvr>
                                        <p:cTn id="26" dur="1000"/>
                                        <p:tgtEl>
                                          <p:spTgt spid="29">
                                            <p:txEl>
                                              <p:pRg st="3" end="3"/>
                                            </p:txEl>
                                          </p:spTgt>
                                        </p:tgtEl>
                                      </p:cBhvr>
                                    </p:animEffect>
                                    <p:anim calcmode="lin" valueType="num">
                                      <p:cBhvr>
                                        <p:cTn id="27"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9">
                                            <p:txEl>
                                              <p:pRg st="4" end="4"/>
                                            </p:txEl>
                                          </p:spTgt>
                                        </p:tgtEl>
                                        <p:attrNameLst>
                                          <p:attrName>style.visibility</p:attrName>
                                        </p:attrNameLst>
                                      </p:cBhvr>
                                      <p:to>
                                        <p:strVal val="visible"/>
                                      </p:to>
                                    </p:set>
                                    <p:animEffect transition="in" filter="fade">
                                      <p:cBhvr>
                                        <p:cTn id="33" dur="1000"/>
                                        <p:tgtEl>
                                          <p:spTgt spid="29">
                                            <p:txEl>
                                              <p:pRg st="4" end="4"/>
                                            </p:txEl>
                                          </p:spTgt>
                                        </p:tgtEl>
                                      </p:cBhvr>
                                    </p:animEffect>
                                    <p:anim calcmode="lin" valueType="num">
                                      <p:cBhvr>
                                        <p:cTn id="34"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1801" y="176099"/>
            <a:ext cx="5472000" cy="432000"/>
          </a:xfrm>
        </p:spPr>
        <p:txBody>
          <a:bodyPr/>
          <a:lstStyle/>
          <a:p>
            <a:r>
              <a:rPr lang="en-US" b="1" cap="small" dirty="0">
                <a:solidFill>
                  <a:srgbClr val="7030A0"/>
                </a:solidFill>
              </a:rPr>
              <a:t>Make use of Video Chat</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228800" y="727200"/>
            <a:ext cx="5472000" cy="3600000"/>
          </a:xfrm>
        </p:spPr>
        <p:txBody>
          <a:bodyPr/>
          <a:lstStyle/>
          <a:p>
            <a:pPr marL="0" indent="0" algn="just">
              <a:buNone/>
            </a:pPr>
            <a:r>
              <a:rPr lang="en-US" b="1" cap="small" dirty="0"/>
              <a:t>You may not be catching up in the office kitchen over what you did over the weekend, but there are plenty of ways to hold regular face-to-face meetings with your remote team regardless of time differences and location.</a:t>
            </a:r>
          </a:p>
          <a:p>
            <a:pPr marL="0" indent="0" algn="just">
              <a:buNone/>
            </a:pPr>
            <a:r>
              <a:rPr lang="en-US" b="1" cap="small" dirty="0"/>
              <a:t>Video chat is by far the best way meet with your team, allowing you to talk face-to-face.</a:t>
            </a:r>
          </a:p>
          <a:p>
            <a:pPr marL="0" indent="0" algn="just">
              <a:buNone/>
            </a:pPr>
            <a:r>
              <a:rPr lang="en-US" b="1" cap="small" dirty="0"/>
              <a:t>Tools such as Skype, Google Hangouts and Zoom are free and easy to use, and will help you keep your staff in the loop with new processes and upcoming challenges while at the same time being able to listen to their feedback.</a:t>
            </a:r>
          </a:p>
          <a:p>
            <a:pPr marL="0" indent="0" algn="just">
              <a:buNone/>
            </a:pPr>
            <a:r>
              <a:rPr lang="en-US" b="1" cap="small" dirty="0"/>
              <a:t>If you’re not convinced by the impact video chat has on team meetings, consider this: the average attention span on a video call lasts 12 minutes longer than that of a phone call.</a:t>
            </a:r>
          </a:p>
          <a:p>
            <a:pPr marL="0" indent="0" algn="just">
              <a:buNone/>
            </a:pPr>
            <a:r>
              <a:rPr lang="en-US" b="1" cap="small" dirty="0"/>
              <a:t>To make good use of video, create a schedule of routine calls that allow you and your team to chat one-on-one, whether that’s working through a specific problem or discussing personal development.</a:t>
            </a:r>
          </a:p>
          <a:p>
            <a:pPr marL="0" indent="0">
              <a:buNone/>
            </a:pPr>
            <a:endParaRPr lang="en-US" dirty="0"/>
          </a:p>
        </p:txBody>
      </p:sp>
      <p:pic>
        <p:nvPicPr>
          <p:cNvPr id="8" name="Picture Placeholder 7" descr="Slide image">
            <a:extLst>
              <a:ext uri="{FF2B5EF4-FFF2-40B4-BE49-F238E27FC236}">
                <a16:creationId xmlns:a16="http://schemas.microsoft.com/office/drawing/2014/main" id="{C6CDA85C-88C0-6444-B1E8-D661956A20E8}"/>
              </a:ext>
            </a:extLst>
          </p:cNvPr>
          <p:cNvPicPr>
            <a:picLocks noGrp="1" noChangeAspect="1"/>
          </p:cNvPicPr>
          <p:nvPr>
            <p:ph type="pic" sz="quarter" idx="36"/>
          </p:nvPr>
        </p:nvPicPr>
        <p:blipFill>
          <a:blip r:embed="rId2" cstate="screen">
            <a:extLst>
              <a:ext uri="{28A0092B-C50C-407E-A947-70E740481C1C}">
                <a14:useLocalDpi xmlns:a14="http://schemas.microsoft.com/office/drawing/2010/main"/>
              </a:ext>
            </a:extLst>
          </a:blip>
          <a:srcRect/>
          <a:stretch>
            <a:fillRect/>
          </a:stretch>
        </p:blipFill>
        <p:spPr/>
      </p:pic>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13</a:t>
            </a:fld>
            <a:endParaRPr lang="en-US" dirty="0"/>
          </a:p>
        </p:txBody>
      </p:sp>
      <p:sp>
        <p:nvSpPr>
          <p:cNvPr id="4" name="Footer Placeholder 3">
            <a:extLst>
              <a:ext uri="{FF2B5EF4-FFF2-40B4-BE49-F238E27FC236}">
                <a16:creationId xmlns:a16="http://schemas.microsoft.com/office/drawing/2014/main" id="{0FCB64E0-DBF3-4ECC-898D-ABF99AD09D99}"/>
              </a:ext>
            </a:extLst>
          </p:cNvPr>
          <p:cNvSpPr>
            <a:spLocks noGrp="1"/>
          </p:cNvSpPr>
          <p:nvPr>
            <p:ph type="ftr" sz="quarter" idx="13"/>
          </p:nvPr>
        </p:nvSpPr>
        <p:spPr>
          <a:xfrm>
            <a:off x="358082" y="6523803"/>
            <a:ext cx="5484930" cy="201532"/>
          </a:xfrm>
        </p:spPr>
        <p:txBody>
          <a:bodyPr/>
          <a:lstStyle/>
          <a:p>
            <a:r>
              <a:rPr lang="en-US" noProof="0" dirty="0"/>
              <a:t>MacDonald, Steven. "7 Ways to Manage a Remote Customer Service Team." Super Office, 20 April 2020, https://www.superoffice.com/blog/remote-customer-service/</a:t>
            </a:r>
          </a:p>
        </p:txBody>
      </p:sp>
      <p:pic>
        <p:nvPicPr>
          <p:cNvPr id="7" name="Picture 6">
            <a:extLst>
              <a:ext uri="{FF2B5EF4-FFF2-40B4-BE49-F238E27FC236}">
                <a16:creationId xmlns:a16="http://schemas.microsoft.com/office/drawing/2014/main" id="{60BC391A-6527-437A-9026-6F6E943D3903}"/>
              </a:ext>
            </a:extLst>
          </p:cNvPr>
          <p:cNvPicPr>
            <a:picLocks noChangeAspect="1"/>
          </p:cNvPicPr>
          <p:nvPr/>
        </p:nvPicPr>
        <p:blipFill>
          <a:blip r:embed="rId3"/>
          <a:stretch>
            <a:fillRect/>
          </a:stretch>
        </p:blipFill>
        <p:spPr>
          <a:xfrm>
            <a:off x="6282493" y="389253"/>
            <a:ext cx="5505952" cy="5887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745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 calcmode="lin" valueType="num">
                                      <p:cBhvr additive="base">
                                        <p:cTn id="1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 calcmode="lin" valueType="num">
                                      <p:cBhvr additive="base">
                                        <p:cTn id="23"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anim calcmode="lin" valueType="num">
                                      <p:cBhvr additive="base">
                                        <p:cTn id="29"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250391" y="192496"/>
            <a:ext cx="6032300" cy="432000"/>
          </a:xfrm>
        </p:spPr>
        <p:txBody>
          <a:bodyPr/>
          <a:lstStyle/>
          <a:p>
            <a:r>
              <a:rPr lang="en-US" b="1" cap="small" dirty="0">
                <a:solidFill>
                  <a:srgbClr val="00B050"/>
                </a:solidFill>
              </a:rPr>
              <a:t>Use Customer Service Solutions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114300" y="770566"/>
            <a:ext cx="5861845" cy="3600000"/>
          </a:xfrm>
        </p:spPr>
        <p:txBody>
          <a:bodyPr/>
          <a:lstStyle/>
          <a:p>
            <a:pPr marL="0" indent="0" algn="just">
              <a:buNone/>
            </a:pPr>
            <a:r>
              <a:rPr lang="en-US" b="1" cap="small" dirty="0"/>
              <a:t>Customer service teams deal with a lot of clients on a daily basis, and these conversations can be a challenge to keep track of.</a:t>
            </a:r>
          </a:p>
          <a:p>
            <a:pPr marL="0" indent="0" algn="just">
              <a:buNone/>
            </a:pPr>
            <a:r>
              <a:rPr lang="en-US" b="1" cap="small" dirty="0"/>
              <a:t>Customer service software allows staff and managers to track conversations, monitor client relationships and revisit past communications with a customer at-a-glance, all of which are incredibly important when teams are scattered around the globe – making sure that every staff member can access the latest customer information with a click of a button.</a:t>
            </a:r>
          </a:p>
          <a:p>
            <a:pPr marL="0" indent="0" algn="just">
              <a:buNone/>
            </a:pPr>
            <a:r>
              <a:rPr lang="en-US" b="1" cap="small" dirty="0"/>
              <a:t>Customer service software allows you to stay clear of micro-management, which can be very time consuming and counter-productive with a remote team. Instead, customer service software provides you with detailed insight via a customizable dashboard that includes reports such as:</a:t>
            </a:r>
          </a:p>
          <a:p>
            <a:r>
              <a:rPr lang="en-US" b="1" cap="small" dirty="0"/>
              <a:t>Number of incoming requests</a:t>
            </a:r>
          </a:p>
          <a:p>
            <a:r>
              <a:rPr lang="en-US" b="1" cap="small" dirty="0"/>
              <a:t>Number of issues resolved</a:t>
            </a:r>
          </a:p>
          <a:p>
            <a:r>
              <a:rPr lang="en-US" b="1" cap="small" dirty="0"/>
              <a:t>Hours worked by each staff member</a:t>
            </a:r>
          </a:p>
          <a:p>
            <a:r>
              <a:rPr lang="en-US" b="1" cap="small" dirty="0"/>
              <a:t>High-priority issues in need of addressing</a:t>
            </a:r>
          </a:p>
          <a:p>
            <a:r>
              <a:rPr lang="en-US" b="1" cap="small" dirty="0"/>
              <a:t>Tasks assigned to the team leader or manager (you)</a:t>
            </a:r>
          </a:p>
        </p:txBody>
      </p:sp>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7531100" y="4663737"/>
            <a:ext cx="1968500"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8947663" y="450178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14</a:t>
            </a:fld>
            <a:endParaRPr lang="en-US" dirty="0"/>
          </a:p>
        </p:txBody>
      </p:sp>
      <p:sp>
        <p:nvSpPr>
          <p:cNvPr id="4" name="Footer Placeholder 3">
            <a:extLst>
              <a:ext uri="{FF2B5EF4-FFF2-40B4-BE49-F238E27FC236}">
                <a16:creationId xmlns:a16="http://schemas.microsoft.com/office/drawing/2014/main" id="{B5352CD6-1B2B-4C85-96EE-88E7F43AC530}"/>
              </a:ext>
            </a:extLst>
          </p:cNvPr>
          <p:cNvSpPr>
            <a:spLocks noGrp="1"/>
          </p:cNvSpPr>
          <p:nvPr>
            <p:ph type="ftr" sz="quarter" idx="13"/>
          </p:nvPr>
        </p:nvSpPr>
        <p:spPr>
          <a:xfrm>
            <a:off x="250391" y="6463972"/>
            <a:ext cx="5484930" cy="201532"/>
          </a:xfrm>
        </p:spPr>
        <p:txBody>
          <a:bodyPr/>
          <a:lstStyle/>
          <a:p>
            <a:r>
              <a:rPr lang="en-US" noProof="0" dirty="0"/>
              <a:t>MacDonald, Steven. "7 Ways to Manage a Remote Customer Service Team." Super Office, 20 April 2020, https://www.superoffice.com/blog/remote-customer-service/</a:t>
            </a:r>
          </a:p>
        </p:txBody>
      </p:sp>
      <p:pic>
        <p:nvPicPr>
          <p:cNvPr id="10" name="Picture 9">
            <a:extLst>
              <a:ext uri="{FF2B5EF4-FFF2-40B4-BE49-F238E27FC236}">
                <a16:creationId xmlns:a16="http://schemas.microsoft.com/office/drawing/2014/main" id="{B16E0E63-DFD0-4CC7-8C3C-6CDADA8D0B78}"/>
              </a:ext>
            </a:extLst>
          </p:cNvPr>
          <p:cNvPicPr>
            <a:picLocks noChangeAspect="1"/>
          </p:cNvPicPr>
          <p:nvPr/>
        </p:nvPicPr>
        <p:blipFill>
          <a:blip r:embed="rId3"/>
          <a:stretch>
            <a:fillRect/>
          </a:stretch>
        </p:blipFill>
        <p:spPr>
          <a:xfrm>
            <a:off x="6215855" y="1055866"/>
            <a:ext cx="5511801" cy="331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954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 calcmode="lin" valueType="num">
                                      <p:cBhvr additive="base">
                                        <p:cTn id="1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Effect transition="in" filter="barn(inVertical)">
                                      <p:cBhvr>
                                        <p:cTn id="23" dur="500"/>
                                        <p:tgtEl>
                                          <p:spTgt spid="2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xEl>
                                              <p:pRg st="4" end="4"/>
                                            </p:txEl>
                                          </p:spTgt>
                                        </p:tgtEl>
                                        <p:attrNameLst>
                                          <p:attrName>style.visibility</p:attrName>
                                        </p:attrNameLst>
                                      </p:cBhvr>
                                      <p:to>
                                        <p:strVal val="visible"/>
                                      </p:to>
                                    </p:set>
                                    <p:animEffect transition="in" filter="barn(inVertical)">
                                      <p:cBhvr>
                                        <p:cTn id="28" dur="500"/>
                                        <p:tgtEl>
                                          <p:spTgt spid="2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9">
                                            <p:txEl>
                                              <p:pRg st="5" end="5"/>
                                            </p:txEl>
                                          </p:spTgt>
                                        </p:tgtEl>
                                        <p:attrNameLst>
                                          <p:attrName>style.visibility</p:attrName>
                                        </p:attrNameLst>
                                      </p:cBhvr>
                                      <p:to>
                                        <p:strVal val="visible"/>
                                      </p:to>
                                    </p:set>
                                    <p:animEffect transition="in" filter="barn(inVertical)">
                                      <p:cBhvr>
                                        <p:cTn id="33" dur="500"/>
                                        <p:tgtEl>
                                          <p:spTgt spid="2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9">
                                            <p:txEl>
                                              <p:pRg st="6" end="6"/>
                                            </p:txEl>
                                          </p:spTgt>
                                        </p:tgtEl>
                                        <p:attrNameLst>
                                          <p:attrName>style.visibility</p:attrName>
                                        </p:attrNameLst>
                                      </p:cBhvr>
                                      <p:to>
                                        <p:strVal val="visible"/>
                                      </p:to>
                                    </p:set>
                                    <p:animEffect transition="in" filter="barn(inVertical)">
                                      <p:cBhvr>
                                        <p:cTn id="38" dur="500"/>
                                        <p:tgtEl>
                                          <p:spTgt spid="2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9">
                                            <p:txEl>
                                              <p:pRg st="7" end="7"/>
                                            </p:txEl>
                                          </p:spTgt>
                                        </p:tgtEl>
                                        <p:attrNameLst>
                                          <p:attrName>style.visibility</p:attrName>
                                        </p:attrNameLst>
                                      </p:cBhvr>
                                      <p:to>
                                        <p:strVal val="visible"/>
                                      </p:to>
                                    </p:set>
                                    <p:animEffect transition="in" filter="barn(inVertical)">
                                      <p:cBhvr>
                                        <p:cTn id="43"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164351" y="143596"/>
            <a:ext cx="6006900" cy="432000"/>
          </a:xfrm>
        </p:spPr>
        <p:txBody>
          <a:bodyPr/>
          <a:lstStyle/>
          <a:p>
            <a:r>
              <a:rPr lang="en-US" b="1" cap="small" dirty="0">
                <a:solidFill>
                  <a:schemeClr val="accent2">
                    <a:lumMod val="60000"/>
                    <a:lumOff val="40000"/>
                  </a:schemeClr>
                </a:solidFill>
              </a:rPr>
              <a:t>Set KPIs to Help your Team Grow</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164351" y="975246"/>
            <a:ext cx="5472000" cy="4118243"/>
          </a:xfrm>
        </p:spPr>
        <p:txBody>
          <a:bodyPr/>
          <a:lstStyle/>
          <a:p>
            <a:pPr marL="0" indent="0" algn="just">
              <a:buNone/>
            </a:pPr>
            <a:r>
              <a:rPr lang="en-US" b="1" cap="small" dirty="0"/>
              <a:t>It may be easy to forget the goals of your remote team members, but it’s important to remember that they have a career path too. If you neglect to acknowledge this, you will risk losing your team!</a:t>
            </a:r>
          </a:p>
          <a:p>
            <a:pPr marL="0" indent="0" algn="just">
              <a:buNone/>
            </a:pPr>
            <a:r>
              <a:rPr lang="en-US" b="1" cap="small" dirty="0"/>
              <a:t>Reward hard work by setting clear key performance indicators (KPIs) with each member of the team, allowing them to focus on important tasks, reach their personal goals and move up through the business.</a:t>
            </a:r>
          </a:p>
          <a:p>
            <a:pPr marL="0" indent="0" algn="just">
              <a:buNone/>
            </a:pPr>
            <a:r>
              <a:rPr lang="en-US" b="1" cap="small" dirty="0"/>
              <a:t>Whether your remote staff work full time, part time or on an ad hoc basis, it is your responsibility to monitor and evaluate these KPIs on a regular basis with routine one-on-ones, follow-up training and a set of clear, mutually-agreed objectives.</a:t>
            </a:r>
          </a:p>
          <a:p>
            <a:pPr marL="0" indent="0">
              <a:buNone/>
            </a:pPr>
            <a:endParaRPr lang="en-US" dirty="0"/>
          </a:p>
        </p:txBody>
      </p:sp>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738980" y="5992986"/>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15</a:t>
            </a:fld>
            <a:endParaRPr lang="en-US" dirty="0"/>
          </a:p>
        </p:txBody>
      </p:sp>
      <p:pic>
        <p:nvPicPr>
          <p:cNvPr id="9" name="Picture 8">
            <a:extLst>
              <a:ext uri="{FF2B5EF4-FFF2-40B4-BE49-F238E27FC236}">
                <a16:creationId xmlns:a16="http://schemas.microsoft.com/office/drawing/2014/main" id="{69A362CE-F5D7-4EE6-AFBB-F7A6BA09FF0A}"/>
              </a:ext>
            </a:extLst>
          </p:cNvPr>
          <p:cNvPicPr>
            <a:picLocks noChangeAspect="1"/>
          </p:cNvPicPr>
          <p:nvPr/>
        </p:nvPicPr>
        <p:blipFill>
          <a:blip r:embed="rId3"/>
          <a:stretch>
            <a:fillRect/>
          </a:stretch>
        </p:blipFill>
        <p:spPr>
          <a:xfrm>
            <a:off x="6215856" y="1369878"/>
            <a:ext cx="5511800" cy="4118243"/>
          </a:xfrm>
          <a:prstGeom prst="rect">
            <a:avLst/>
          </a:prstGeom>
          <a:ln>
            <a:noFill/>
          </a:ln>
          <a:effectLst>
            <a:softEdge rad="112500"/>
          </a:effectLst>
        </p:spPr>
      </p:pic>
      <p:sp>
        <p:nvSpPr>
          <p:cNvPr id="12" name="Footer Placeholder 11">
            <a:extLst>
              <a:ext uri="{FF2B5EF4-FFF2-40B4-BE49-F238E27FC236}">
                <a16:creationId xmlns:a16="http://schemas.microsoft.com/office/drawing/2014/main" id="{938C83EE-5887-4EBD-8090-73B62231AFEF}"/>
              </a:ext>
            </a:extLst>
          </p:cNvPr>
          <p:cNvSpPr>
            <a:spLocks noGrp="1"/>
          </p:cNvSpPr>
          <p:nvPr>
            <p:ph type="ftr" sz="quarter" idx="13"/>
          </p:nvPr>
        </p:nvSpPr>
        <p:spPr>
          <a:xfrm>
            <a:off x="254200" y="6477337"/>
            <a:ext cx="5484930" cy="201532"/>
          </a:xfrm>
        </p:spPr>
        <p:txBody>
          <a:bodyPr/>
          <a:lstStyle/>
          <a:p>
            <a:r>
              <a:rPr lang="en-US" noProof="0" dirty="0"/>
              <a:t>MacDonald, Steven. "7 Ways to Manage a Remote Customer Service Team." Super Office, 20 April 2020, https://www.superoffice.com/blog/remote-customer-service/</a:t>
            </a:r>
          </a:p>
        </p:txBody>
      </p:sp>
    </p:spTree>
    <p:extLst>
      <p:ext uri="{BB962C8B-B14F-4D97-AF65-F5344CB8AC3E}">
        <p14:creationId xmlns:p14="http://schemas.microsoft.com/office/powerpoint/2010/main" val="15344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arn(inVertic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arn(inVertical)">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icture placeholder">
            <a:extLst>
              <a:ext uri="{FF2B5EF4-FFF2-40B4-BE49-F238E27FC236}">
                <a16:creationId xmlns:a16="http://schemas.microsoft.com/office/drawing/2014/main" id="{588C9C3E-7C4B-EA46-9848-A17249AC33B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5" name="Freeform 5">
            <a:extLst>
              <a:ext uri="{FF2B5EF4-FFF2-40B4-BE49-F238E27FC236}">
                <a16:creationId xmlns:a16="http://schemas.microsoft.com/office/drawing/2014/main" id="{10117390-DCFE-4FAE-B3FD-DAECFE779A27}"/>
              </a:ext>
              <a:ext uri="{C183D7F6-B498-43B3-948B-1728B52AA6E4}">
                <adec:decorative xmlns:adec="http://schemas.microsoft.com/office/drawing/2017/decorative"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TextBox 30">
            <a:extLst>
              <a:ext uri="{FF2B5EF4-FFF2-40B4-BE49-F238E27FC236}">
                <a16:creationId xmlns:a16="http://schemas.microsoft.com/office/drawing/2014/main" id="{8FC2E368-898A-440B-A15C-4C5FB13C57D2}"/>
              </a:ext>
              <a:ext uri="{C183D7F6-B498-43B3-948B-1728B52AA6E4}">
                <adec:decorative xmlns:adec="http://schemas.microsoft.com/office/drawing/2017/decorative"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21" name="Isosceles Triangle 20">
            <a:extLst>
              <a:ext uri="{FF2B5EF4-FFF2-40B4-BE49-F238E27FC236}">
                <a16:creationId xmlns:a16="http://schemas.microsoft.com/office/drawing/2014/main" id="{59A98ED3-718C-409B-BC1D-07842F9F58EB}"/>
              </a:ext>
              <a:ext uri="{C183D7F6-B498-43B3-948B-1728B52AA6E4}">
                <adec:decorative xmlns:adec="http://schemas.microsoft.com/office/drawing/2017/decorative"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866117" y="1816509"/>
            <a:ext cx="4459766" cy="3146839"/>
          </a:xfrm>
        </p:spPr>
        <p:txBody>
          <a:bodyPr/>
          <a:lstStyle/>
          <a:p>
            <a:r>
              <a:rPr lang="en-US" dirty="0"/>
              <a:t>Section Divider Option 2</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4048124" y="3795246"/>
            <a:ext cx="4000500" cy="997905"/>
          </a:xfrm>
        </p:spPr>
        <p:txBody>
          <a:bodyPr/>
          <a:lstStyle/>
          <a:p>
            <a:r>
              <a:rPr lang="en-US" dirty="0"/>
              <a:t>Lorem ipsum dolor sit amet, consectetur adipiscing elit</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a:lstStyle/>
          <a:p>
            <a:fld id="{19B51A1E-902D-48AF-9020-955120F399B6}" type="slidenum">
              <a:rPr lang="en-US" smtClean="0"/>
              <a:pPr/>
              <a:t>16</a:t>
            </a:fld>
            <a:endParaRPr lang="en-US" dirty="0"/>
          </a:p>
        </p:txBody>
      </p:sp>
      <p:pic>
        <p:nvPicPr>
          <p:cNvPr id="8" name="Picture 7">
            <a:extLst>
              <a:ext uri="{FF2B5EF4-FFF2-40B4-BE49-F238E27FC236}">
                <a16:creationId xmlns:a16="http://schemas.microsoft.com/office/drawing/2014/main" id="{9C00B498-98C5-4DDA-B1BE-ECA7EC158A92}"/>
              </a:ext>
            </a:extLst>
          </p:cNvPr>
          <p:cNvPicPr>
            <a:picLocks noChangeAspect="1"/>
          </p:cNvPicPr>
          <p:nvPr/>
        </p:nvPicPr>
        <p:blipFill>
          <a:blip r:embed="rId4"/>
          <a:stretch>
            <a:fillRect/>
          </a:stretch>
        </p:blipFill>
        <p:spPr>
          <a:xfrm>
            <a:off x="3866117" y="1815681"/>
            <a:ext cx="4459766" cy="3146839"/>
          </a:xfrm>
          <a:prstGeom prst="rect">
            <a:avLst/>
          </a:prstGeom>
        </p:spPr>
      </p:pic>
      <p:sp>
        <p:nvSpPr>
          <p:cNvPr id="9" name="Rectangle 8">
            <a:extLst>
              <a:ext uri="{FF2B5EF4-FFF2-40B4-BE49-F238E27FC236}">
                <a16:creationId xmlns:a16="http://schemas.microsoft.com/office/drawing/2014/main" id="{3C1A1BF5-1260-43CB-A784-50031B5B44E3}"/>
              </a:ext>
            </a:extLst>
          </p:cNvPr>
          <p:cNvSpPr/>
          <p:nvPr/>
        </p:nvSpPr>
        <p:spPr>
          <a:xfrm>
            <a:off x="3866117" y="1773302"/>
            <a:ext cx="4459766" cy="1015663"/>
          </a:xfrm>
          <a:prstGeom prst="rect">
            <a:avLst/>
          </a:prstGeom>
          <a:noFill/>
        </p:spPr>
        <p:txBody>
          <a:bodyPr wrap="square" lIns="91440" tIns="45720" rIns="91440" bIns="45720">
            <a:spAutoFit/>
          </a:bodyPr>
          <a:lstStyle/>
          <a:p>
            <a:pPr algn="ctr"/>
            <a:r>
              <a:rPr lang="en-US" sz="6000" b="1" cap="small" spc="0" dirty="0">
                <a:ln w="0"/>
                <a:solidFill>
                  <a:schemeClr val="tx1"/>
                </a:solidFill>
                <a:effectLst>
                  <a:outerShdw blurRad="38100" dist="19050" dir="2700000" algn="tl" rotWithShape="0">
                    <a:schemeClr val="dk1">
                      <a:alpha val="40000"/>
                    </a:schemeClr>
                  </a:outerShdw>
                </a:effectLst>
              </a:rPr>
              <a:t>Keep Track of</a:t>
            </a:r>
          </a:p>
        </p:txBody>
      </p:sp>
      <p:sp>
        <p:nvSpPr>
          <p:cNvPr id="11" name="Rectangle 10">
            <a:extLst>
              <a:ext uri="{FF2B5EF4-FFF2-40B4-BE49-F238E27FC236}">
                <a16:creationId xmlns:a16="http://schemas.microsoft.com/office/drawing/2014/main" id="{4F794937-7D4C-4C6C-81FE-01F5DED81278}"/>
              </a:ext>
            </a:extLst>
          </p:cNvPr>
          <p:cNvSpPr/>
          <p:nvPr/>
        </p:nvSpPr>
        <p:spPr>
          <a:xfrm>
            <a:off x="3866117" y="4159343"/>
            <a:ext cx="4459766" cy="1015663"/>
          </a:xfrm>
          <a:prstGeom prst="rect">
            <a:avLst/>
          </a:prstGeom>
          <a:noFill/>
        </p:spPr>
        <p:txBody>
          <a:bodyPr wrap="square" lIns="91440" tIns="45720" rIns="91440" bIns="45720">
            <a:spAutoFit/>
          </a:bodyPr>
          <a:lstStyle/>
          <a:p>
            <a:pPr algn="ctr"/>
            <a:r>
              <a:rPr lang="en-US" sz="6000" b="1" cap="small" spc="0" dirty="0">
                <a:ln w="0"/>
                <a:solidFill>
                  <a:schemeClr val="tx1"/>
                </a:solidFill>
                <a:effectLst>
                  <a:outerShdw blurRad="38100" dist="19050" dir="2700000" algn="tl" rotWithShape="0">
                    <a:schemeClr val="dk1">
                      <a:alpha val="40000"/>
                    </a:schemeClr>
                  </a:outerShdw>
                </a:effectLst>
              </a:rPr>
              <a:t>Daily Progress</a:t>
            </a:r>
          </a:p>
        </p:txBody>
      </p:sp>
    </p:spTree>
    <p:extLst>
      <p:ext uri="{BB962C8B-B14F-4D97-AF65-F5344CB8AC3E}">
        <p14:creationId xmlns:p14="http://schemas.microsoft.com/office/powerpoint/2010/main" val="288975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15"/>
          </p:nvPr>
        </p:nvSpPr>
        <p:spPr/>
        <p:txBody>
          <a:bodyPr/>
          <a:lstStyle/>
          <a:p>
            <a:fld id="{19B51A1E-902D-48AF-9020-955120F399B6}" type="slidenum">
              <a:rPr lang="en-US" smtClean="0"/>
              <a:pPr/>
              <a:t>17</a:t>
            </a:fld>
            <a:endParaRPr lang="en-US" dirty="0"/>
          </a:p>
        </p:txBody>
      </p:sp>
      <p:pic>
        <p:nvPicPr>
          <p:cNvPr id="16" name="Picture 15">
            <a:extLst>
              <a:ext uri="{FF2B5EF4-FFF2-40B4-BE49-F238E27FC236}">
                <a16:creationId xmlns:a16="http://schemas.microsoft.com/office/drawing/2014/main" id="{EDA43FD8-278B-42BF-8C4C-1BD3CC3F0D82}"/>
              </a:ext>
            </a:extLst>
          </p:cNvPr>
          <p:cNvPicPr>
            <a:picLocks noChangeAspect="1"/>
          </p:cNvPicPr>
          <p:nvPr/>
        </p:nvPicPr>
        <p:blipFill>
          <a:blip r:embed="rId3"/>
          <a:stretch>
            <a:fillRect/>
          </a:stretch>
        </p:blipFill>
        <p:spPr>
          <a:xfrm>
            <a:off x="0" y="0"/>
            <a:ext cx="11727656" cy="549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0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10117390-DCFE-4FAE-B3FD-DAECFE779A27}"/>
              </a:ext>
              <a:ext uri="{C183D7F6-B498-43B3-948B-1728B52AA6E4}">
                <adec:decorative xmlns:adec="http://schemas.microsoft.com/office/drawing/2017/decorative"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TextBox 30">
            <a:extLst>
              <a:ext uri="{FF2B5EF4-FFF2-40B4-BE49-F238E27FC236}">
                <a16:creationId xmlns:a16="http://schemas.microsoft.com/office/drawing/2014/main" id="{8FC2E368-898A-440B-A15C-4C5FB13C57D2}"/>
              </a:ext>
              <a:ext uri="{C183D7F6-B498-43B3-948B-1728B52AA6E4}">
                <adec:decorative xmlns:adec="http://schemas.microsoft.com/office/drawing/2017/decorative"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21" name="Isosceles Triangle 20">
            <a:extLst>
              <a:ext uri="{FF2B5EF4-FFF2-40B4-BE49-F238E27FC236}">
                <a16:creationId xmlns:a16="http://schemas.microsoft.com/office/drawing/2014/main" id="{59A98ED3-718C-409B-BC1D-07842F9F58EB}"/>
              </a:ext>
              <a:ext uri="{C183D7F6-B498-43B3-948B-1728B52AA6E4}">
                <adec:decorative xmlns:adec="http://schemas.microsoft.com/office/drawing/2017/decorative"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a:lstStyle/>
          <a:p>
            <a:fld id="{19B51A1E-902D-48AF-9020-955120F399B6}" type="slidenum">
              <a:rPr lang="en-US" smtClean="0"/>
              <a:pPr/>
              <a:t>18</a:t>
            </a:fld>
            <a:endParaRPr lang="en-US" dirty="0"/>
          </a:p>
        </p:txBody>
      </p:sp>
      <p:sp>
        <p:nvSpPr>
          <p:cNvPr id="6" name="Subtitle 5">
            <a:extLst>
              <a:ext uri="{FF2B5EF4-FFF2-40B4-BE49-F238E27FC236}">
                <a16:creationId xmlns:a16="http://schemas.microsoft.com/office/drawing/2014/main" id="{BB754D64-5C78-4E54-81CC-543531F7E18E}"/>
              </a:ext>
            </a:extLst>
          </p:cNvPr>
          <p:cNvSpPr>
            <a:spLocks noGrp="1"/>
          </p:cNvSpPr>
          <p:nvPr>
            <p:ph type="subTitle" idx="1"/>
          </p:nvPr>
        </p:nvSpPr>
        <p:spPr/>
        <p:txBody>
          <a:bodyPr/>
          <a:lstStyle/>
          <a:p>
            <a:endParaRPr lang="en-US"/>
          </a:p>
        </p:txBody>
      </p:sp>
      <p:sp>
        <p:nvSpPr>
          <p:cNvPr id="10" name="Title 9">
            <a:extLst>
              <a:ext uri="{FF2B5EF4-FFF2-40B4-BE49-F238E27FC236}">
                <a16:creationId xmlns:a16="http://schemas.microsoft.com/office/drawing/2014/main" id="{AB397F8C-A90F-4568-8FAB-76DF3BF67BA9}"/>
              </a:ext>
            </a:extLst>
          </p:cNvPr>
          <p:cNvSpPr>
            <a:spLocks noGrp="1"/>
          </p:cNvSpPr>
          <p:nvPr>
            <p:ph type="ctrTitle"/>
          </p:nvPr>
        </p:nvSpPr>
        <p:spPr/>
        <p:txBody>
          <a:bodyPr/>
          <a:lstStyle/>
          <a:p>
            <a:endParaRPr lang="en-US" dirty="0"/>
          </a:p>
        </p:txBody>
      </p:sp>
      <p:pic>
        <p:nvPicPr>
          <p:cNvPr id="12" name="Picture 11">
            <a:extLst>
              <a:ext uri="{FF2B5EF4-FFF2-40B4-BE49-F238E27FC236}">
                <a16:creationId xmlns:a16="http://schemas.microsoft.com/office/drawing/2014/main" id="{71DC103F-4DEF-45BC-9940-50DF43E7AF4E}"/>
              </a:ext>
            </a:extLst>
          </p:cNvPr>
          <p:cNvPicPr>
            <a:picLocks noChangeAspect="1"/>
          </p:cNvPicPr>
          <p:nvPr/>
        </p:nvPicPr>
        <p:blipFill>
          <a:blip r:embed="rId3"/>
          <a:stretch>
            <a:fillRect/>
          </a:stretch>
        </p:blipFill>
        <p:spPr>
          <a:xfrm>
            <a:off x="0" y="0"/>
            <a:ext cx="11795123" cy="6858000"/>
          </a:xfrm>
          <a:prstGeom prst="rect">
            <a:avLst/>
          </a:prstGeom>
        </p:spPr>
      </p:pic>
      <p:sp>
        <p:nvSpPr>
          <p:cNvPr id="2" name="Rectangle 1">
            <a:extLst>
              <a:ext uri="{FF2B5EF4-FFF2-40B4-BE49-F238E27FC236}">
                <a16:creationId xmlns:a16="http://schemas.microsoft.com/office/drawing/2014/main" id="{13ED92BE-521E-4649-97BB-8DA40750B9E2}"/>
              </a:ext>
            </a:extLst>
          </p:cNvPr>
          <p:cNvSpPr/>
          <p:nvPr/>
        </p:nvSpPr>
        <p:spPr>
          <a:xfrm>
            <a:off x="461388" y="-202575"/>
            <a:ext cx="11269240" cy="923330"/>
          </a:xfrm>
          <a:prstGeom prst="rect">
            <a:avLst/>
          </a:prstGeom>
          <a:noFill/>
        </p:spPr>
        <p:txBody>
          <a:bodyPr wrap="none" lIns="91440" tIns="45720" rIns="91440" bIns="45720">
            <a:spAutoFit/>
          </a:bodyPr>
          <a:lstStyle/>
          <a:p>
            <a:pPr algn="ctr"/>
            <a:r>
              <a:rPr lang="en-US" sz="5400" b="0" cap="small" spc="0" dirty="0">
                <a:ln w="0"/>
                <a:solidFill>
                  <a:srgbClr val="00B0F0"/>
                </a:solidFill>
                <a:effectLst>
                  <a:outerShdw blurRad="38100" dist="19050" dir="2700000" algn="tl" rotWithShape="0">
                    <a:schemeClr val="dk1">
                      <a:alpha val="40000"/>
                    </a:schemeClr>
                  </a:outerShdw>
                </a:effectLst>
              </a:rPr>
              <a:t>Meet the Service Needs of our Students</a:t>
            </a:r>
          </a:p>
        </p:txBody>
      </p:sp>
    </p:spTree>
    <p:extLst>
      <p:ext uri="{BB962C8B-B14F-4D97-AF65-F5344CB8AC3E}">
        <p14:creationId xmlns:p14="http://schemas.microsoft.com/office/powerpoint/2010/main" val="18223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A2811-986E-4EBF-9612-8E79971C972D}"/>
              </a:ext>
            </a:extLst>
          </p:cNvPr>
          <p:cNvSpPr>
            <a:spLocks noGrp="1"/>
          </p:cNvSpPr>
          <p:nvPr>
            <p:ph type="sldNum" sz="quarter" idx="13"/>
          </p:nvPr>
        </p:nvSpPr>
        <p:spPr/>
        <p:txBody>
          <a:bodyPr/>
          <a:lstStyle/>
          <a:p>
            <a:fld id="{19B51A1E-902D-48AF-9020-955120F399B6}" type="slidenum">
              <a:rPr lang="en-US" smtClean="0"/>
              <a:pPr/>
              <a:t>19</a:t>
            </a:fld>
            <a:endParaRPr lang="en-US" dirty="0"/>
          </a:p>
        </p:txBody>
      </p:sp>
      <p:pic>
        <p:nvPicPr>
          <p:cNvPr id="10" name="Picture 9">
            <a:extLst>
              <a:ext uri="{FF2B5EF4-FFF2-40B4-BE49-F238E27FC236}">
                <a16:creationId xmlns:a16="http://schemas.microsoft.com/office/drawing/2014/main" id="{E4585DFD-0945-4926-9299-3A006A7CE9D0}"/>
              </a:ext>
            </a:extLst>
          </p:cNvPr>
          <p:cNvPicPr>
            <a:picLocks noChangeAspect="1"/>
          </p:cNvPicPr>
          <p:nvPr/>
        </p:nvPicPr>
        <p:blipFill>
          <a:blip r:embed="rId2"/>
          <a:stretch>
            <a:fillRect/>
          </a:stretch>
        </p:blipFill>
        <p:spPr>
          <a:xfrm>
            <a:off x="0" y="0"/>
            <a:ext cx="11727656" cy="6857999"/>
          </a:xfrm>
          <a:prstGeom prst="rect">
            <a:avLst/>
          </a:prstGeom>
        </p:spPr>
      </p:pic>
    </p:spTree>
    <p:extLst>
      <p:ext uri="{BB962C8B-B14F-4D97-AF65-F5344CB8AC3E}">
        <p14:creationId xmlns:p14="http://schemas.microsoft.com/office/powerpoint/2010/main" val="595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C0BBEB-4A52-49A8-8A00-34D8F363CF9B}"/>
              </a:ext>
            </a:extLst>
          </p:cNvPr>
          <p:cNvPicPr>
            <a:picLocks noChangeAspect="1"/>
          </p:cNvPicPr>
          <p:nvPr/>
        </p:nvPicPr>
        <p:blipFill>
          <a:blip r:embed="rId3"/>
          <a:stretch>
            <a:fillRect/>
          </a:stretch>
        </p:blipFill>
        <p:spPr>
          <a:xfrm>
            <a:off x="0" y="0"/>
            <a:ext cx="12077700" cy="6858000"/>
          </a:xfrm>
          <a:prstGeom prst="rect">
            <a:avLst/>
          </a:prstGeom>
        </p:spPr>
      </p:pic>
      <p:sp>
        <p:nvSpPr>
          <p:cNvPr id="15" name="Freeform 5">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2</a:t>
            </a:fld>
            <a:endParaRPr lang="en-US" dirty="0"/>
          </a:p>
        </p:txBody>
      </p:sp>
      <p:pic>
        <p:nvPicPr>
          <p:cNvPr id="3" name="Picture 2">
            <a:extLst>
              <a:ext uri="{FF2B5EF4-FFF2-40B4-BE49-F238E27FC236}">
                <a16:creationId xmlns:a16="http://schemas.microsoft.com/office/drawing/2014/main" id="{BE0699F8-8123-4FC7-B42F-D4F7E1777A25}"/>
              </a:ext>
            </a:extLst>
          </p:cNvPr>
          <p:cNvPicPr>
            <a:picLocks noChangeAspect="1"/>
          </p:cNvPicPr>
          <p:nvPr/>
        </p:nvPicPr>
        <p:blipFill>
          <a:blip r:embed="rId4"/>
          <a:stretch>
            <a:fillRect/>
          </a:stretch>
        </p:blipFill>
        <p:spPr>
          <a:xfrm rot="20970254">
            <a:off x="4882542" y="4082938"/>
            <a:ext cx="1691928" cy="554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1674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Image placeholder">
            <a:extLst>
              <a:ext uri="{FF2B5EF4-FFF2-40B4-BE49-F238E27FC236}">
                <a16:creationId xmlns:a16="http://schemas.microsoft.com/office/drawing/2014/main" id="{C4330FBA-FEA8-B941-8864-B3DEDDE804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8" name="TextBox 37">
            <a:extLst>
              <a:ext uri="{FF2B5EF4-FFF2-40B4-BE49-F238E27FC236}">
                <a16:creationId xmlns:a16="http://schemas.microsoft.com/office/drawing/2014/main" id="{B231FB9C-F234-41D0-A4CE-8C29A5F2F553}"/>
              </a:ext>
              <a:ext uri="{C183D7F6-B498-43B3-948B-1728B52AA6E4}">
                <adec:decorative xmlns:adec="http://schemas.microsoft.com/office/drawing/2017/decorative" val="1"/>
              </a:ext>
            </a:extLst>
          </p:cNvPr>
          <p:cNvSpPr txBox="1">
            <a:spLocks/>
          </p:cNvSpPr>
          <p:nvPr/>
        </p:nvSpPr>
        <p:spPr>
          <a:xfrm>
            <a:off x="11354303" y="3842399"/>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35" name="Isosceles Triangle 34">
            <a:extLst>
              <a:ext uri="{FF2B5EF4-FFF2-40B4-BE49-F238E27FC236}">
                <a16:creationId xmlns:a16="http://schemas.microsoft.com/office/drawing/2014/main" id="{FE193317-B8BD-46CA-B0A6-8A7511B086D9}"/>
              </a:ext>
              <a:ext uri="{C183D7F6-B498-43B3-948B-1728B52AA6E4}">
                <adec:decorative xmlns:adec="http://schemas.microsoft.com/office/drawing/2017/decorative" val="1"/>
              </a:ext>
            </a:extLst>
          </p:cNvPr>
          <p:cNvSpPr/>
          <p:nvPr/>
        </p:nvSpPr>
        <p:spPr>
          <a:xfrm rot="10800000">
            <a:off x="11359065" y="555689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5">
            <a:extLst>
              <a:ext uri="{FF2B5EF4-FFF2-40B4-BE49-F238E27FC236}">
                <a16:creationId xmlns:a16="http://schemas.microsoft.com/office/drawing/2014/main" id="{85E0D4E1-E389-4671-B0E7-165A10A05425}"/>
              </a:ext>
              <a:ext uri="{C183D7F6-B498-43B3-948B-1728B52AA6E4}">
                <adec:decorative xmlns:adec="http://schemas.microsoft.com/office/drawing/2017/decorative"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8186FEAF-6E1E-4258-94C3-5C589D4B5ADE}"/>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Title 19">
            <a:extLst>
              <a:ext uri="{FF2B5EF4-FFF2-40B4-BE49-F238E27FC236}">
                <a16:creationId xmlns:a16="http://schemas.microsoft.com/office/drawing/2014/main" id="{7C11A64B-7EA5-442C-8405-73273A5331D1}"/>
              </a:ext>
            </a:extLst>
          </p:cNvPr>
          <p:cNvSpPr>
            <a:spLocks noGrp="1"/>
          </p:cNvSpPr>
          <p:nvPr>
            <p:ph type="ctrTitle"/>
          </p:nvPr>
        </p:nvSpPr>
        <p:spPr>
          <a:xfrm>
            <a:off x="7318035" y="2899529"/>
            <a:ext cx="4459766" cy="2720356"/>
          </a:xfrm>
        </p:spPr>
        <p:txBody>
          <a:bodyPr/>
          <a:lstStyle/>
          <a:p>
            <a:r>
              <a:rPr lang="en-US" dirty="0"/>
              <a:t>Thank  You</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78512" y="3859066"/>
            <a:ext cx="218900" cy="218900"/>
          </a:xfrm>
          <a:prstGeom prst="rect">
            <a:avLst/>
          </a:prstGeom>
        </p:spPr>
      </p:pic>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p:txBody>
          <a:bodyPr/>
          <a:lstStyle/>
          <a:p>
            <a:r>
              <a:rPr lang="en-US" dirty="0"/>
              <a:t>Gregory Williams</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78512" y="422356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p:txBody>
          <a:bodyPr/>
          <a:lstStyle/>
          <a:p>
            <a:r>
              <a:rPr lang="en-US" dirty="0"/>
              <a:t>850-201-8361</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78512" y="4615862"/>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p:txBody>
          <a:bodyPr/>
          <a:lstStyle/>
          <a:p>
            <a:r>
              <a:rPr lang="en-US" dirty="0"/>
              <a:t>williagr@tcc.fl.edu</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61653" y="4942435"/>
            <a:ext cx="244786" cy="244786"/>
          </a:xfrm>
          <a:prstGeom prst="rect">
            <a:avLst/>
          </a:prstGeom>
        </p:spPr>
      </p:pic>
      <p:sp>
        <p:nvSpPr>
          <p:cNvPr id="22" name="Text Placeholder 21">
            <a:extLst>
              <a:ext uri="{FF2B5EF4-FFF2-40B4-BE49-F238E27FC236}">
                <a16:creationId xmlns:a16="http://schemas.microsoft.com/office/drawing/2014/main" id="{43DBE4D9-1044-49A3-ABD5-477041FF2B63}"/>
              </a:ext>
            </a:extLst>
          </p:cNvPr>
          <p:cNvSpPr>
            <a:spLocks noGrp="1"/>
          </p:cNvSpPr>
          <p:nvPr>
            <p:ph type="body" sz="quarter" idx="18"/>
          </p:nvPr>
        </p:nvSpPr>
        <p:spPr/>
        <p:txBody>
          <a:bodyPr/>
          <a:lstStyle/>
          <a:p>
            <a:r>
              <a:rPr lang="en-US" dirty="0"/>
              <a:t>www.tcc.fl.edu</a:t>
            </a:r>
          </a:p>
        </p:txBody>
      </p:sp>
      <p:pic>
        <p:nvPicPr>
          <p:cNvPr id="3" name="Picture 2">
            <a:extLst>
              <a:ext uri="{FF2B5EF4-FFF2-40B4-BE49-F238E27FC236}">
                <a16:creationId xmlns:a16="http://schemas.microsoft.com/office/drawing/2014/main" id="{DFA8939C-4850-4B57-BA75-43D15E378835}"/>
              </a:ext>
            </a:extLst>
          </p:cNvPr>
          <p:cNvPicPr>
            <a:picLocks noChangeAspect="1"/>
          </p:cNvPicPr>
          <p:nvPr/>
        </p:nvPicPr>
        <p:blipFill>
          <a:blip r:embed="rId12"/>
          <a:stretch>
            <a:fillRect/>
          </a:stretch>
        </p:blipFill>
        <p:spPr>
          <a:xfrm>
            <a:off x="-794583" y="12163"/>
            <a:ext cx="6586463" cy="6858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4E7A96A-3734-4DC5-920B-E6556EE8C4CE}"/>
              </a:ext>
            </a:extLst>
          </p:cNvPr>
          <p:cNvPicPr>
            <a:picLocks noChangeAspect="1"/>
          </p:cNvPicPr>
          <p:nvPr/>
        </p:nvPicPr>
        <p:blipFill>
          <a:blip r:embed="rId13"/>
          <a:stretch>
            <a:fillRect/>
          </a:stretch>
        </p:blipFill>
        <p:spPr>
          <a:xfrm>
            <a:off x="4402112" y="2386352"/>
            <a:ext cx="1541828" cy="1550822"/>
          </a:xfrm>
          <a:prstGeom prst="rect">
            <a:avLst/>
          </a:prstGeom>
        </p:spPr>
      </p:pic>
      <p:pic>
        <p:nvPicPr>
          <p:cNvPr id="13" name="Picture 12">
            <a:extLst>
              <a:ext uri="{FF2B5EF4-FFF2-40B4-BE49-F238E27FC236}">
                <a16:creationId xmlns:a16="http://schemas.microsoft.com/office/drawing/2014/main" id="{56FCF55D-9D5F-4643-9C67-6488D2F4D29C}"/>
              </a:ext>
            </a:extLst>
          </p:cNvPr>
          <p:cNvPicPr>
            <a:picLocks noChangeAspect="1"/>
          </p:cNvPicPr>
          <p:nvPr/>
        </p:nvPicPr>
        <p:blipFill>
          <a:blip r:embed="rId14"/>
          <a:stretch>
            <a:fillRect/>
          </a:stretch>
        </p:blipFill>
        <p:spPr>
          <a:xfrm>
            <a:off x="8831481" y="181437"/>
            <a:ext cx="2618559" cy="1544950"/>
          </a:xfrm>
          <a:prstGeom prst="rect">
            <a:avLst/>
          </a:prstGeom>
          <a:ln>
            <a:noFill/>
          </a:ln>
          <a:effectLst>
            <a:glow rad="139700">
              <a:schemeClr val="accent4">
                <a:satMod val="175000"/>
                <a:alpha val="40000"/>
              </a:schemeClr>
            </a:glow>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209F9B8-9BC1-4BEC-9E4B-5E37253263FF}"/>
              </a:ext>
            </a:extLst>
          </p:cNvPr>
          <p:cNvPicPr>
            <a:picLocks noChangeAspect="1"/>
          </p:cNvPicPr>
          <p:nvPr/>
        </p:nvPicPr>
        <p:blipFill>
          <a:blip r:embed="rId15"/>
          <a:stretch>
            <a:fillRect/>
          </a:stretch>
        </p:blipFill>
        <p:spPr>
          <a:xfrm>
            <a:off x="6809641" y="1354579"/>
            <a:ext cx="1225208" cy="1371553"/>
          </a:xfrm>
          <a:prstGeom prst="roundRect">
            <a:avLst>
              <a:gd name="adj" fmla="val 16667"/>
            </a:avLst>
          </a:prstGeom>
          <a:ln>
            <a:noFill/>
          </a:ln>
          <a:effectLst>
            <a:glow rad="228600">
              <a:schemeClr val="accent1">
                <a:satMod val="175000"/>
                <a:alpha val="40000"/>
              </a:schemeClr>
            </a:glow>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3678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icture placeholder">
            <a:extLst>
              <a:ext uri="{FF2B5EF4-FFF2-40B4-BE49-F238E27FC236}">
                <a16:creationId xmlns:a16="http://schemas.microsoft.com/office/drawing/2014/main" id="{588C9C3E-7C4B-EA46-9848-A17249AC33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5" name="Freeform 5">
            <a:extLst>
              <a:ext uri="{FF2B5EF4-FFF2-40B4-BE49-F238E27FC236}">
                <a16:creationId xmlns:a16="http://schemas.microsoft.com/office/drawing/2014/main" id="{10117390-DCFE-4FAE-B3FD-DAECFE779A27}"/>
              </a:ext>
              <a:ext uri="{C183D7F6-B498-43B3-948B-1728B52AA6E4}">
                <adec:decorative xmlns:adec="http://schemas.microsoft.com/office/drawing/2017/decorative"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TextBox 30">
            <a:extLst>
              <a:ext uri="{FF2B5EF4-FFF2-40B4-BE49-F238E27FC236}">
                <a16:creationId xmlns:a16="http://schemas.microsoft.com/office/drawing/2014/main" id="{8FC2E368-898A-440B-A15C-4C5FB13C57D2}"/>
              </a:ext>
              <a:ext uri="{C183D7F6-B498-43B3-948B-1728B52AA6E4}">
                <adec:decorative xmlns:adec="http://schemas.microsoft.com/office/drawing/2017/decorative"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21" name="Isosceles Triangle 20">
            <a:extLst>
              <a:ext uri="{FF2B5EF4-FFF2-40B4-BE49-F238E27FC236}">
                <a16:creationId xmlns:a16="http://schemas.microsoft.com/office/drawing/2014/main" id="{59A98ED3-718C-409B-BC1D-07842F9F58EB}"/>
              </a:ext>
              <a:ext uri="{C183D7F6-B498-43B3-948B-1728B52AA6E4}">
                <adec:decorative xmlns:adec="http://schemas.microsoft.com/office/drawing/2017/decorative"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866117" y="1816509"/>
            <a:ext cx="4459766" cy="3146839"/>
          </a:xfrm>
        </p:spPr>
        <p:txBody>
          <a:bodyPr/>
          <a:lstStyle/>
          <a:p>
            <a:pPr algn="ctr"/>
            <a:br>
              <a:rPr lang="en-US" sz="6900" dirty="0"/>
            </a:br>
            <a:br>
              <a:rPr lang="en-US" sz="6900" dirty="0"/>
            </a:br>
            <a:r>
              <a:rPr lang="en-US" sz="6900" dirty="0"/>
              <a:t>OVERVIEW</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a:lstStyle/>
          <a:p>
            <a:fld id="{19B51A1E-902D-48AF-9020-955120F399B6}" type="slidenum">
              <a:rPr lang="en-US" smtClean="0"/>
              <a:pPr/>
              <a:t>3</a:t>
            </a:fld>
            <a:endParaRPr lang="en-US" dirty="0"/>
          </a:p>
        </p:txBody>
      </p:sp>
    </p:spTree>
    <p:extLst>
      <p:ext uri="{BB962C8B-B14F-4D97-AF65-F5344CB8AC3E}">
        <p14:creationId xmlns:p14="http://schemas.microsoft.com/office/powerpoint/2010/main" val="2117695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255656" y="68880"/>
            <a:ext cx="5472000" cy="432000"/>
          </a:xfrm>
        </p:spPr>
        <p:txBody>
          <a:bodyPr/>
          <a:lstStyle/>
          <a:p>
            <a:pPr algn="ctr"/>
            <a:r>
              <a:rPr lang="en-US" dirty="0"/>
              <a:t>OVERVIEW</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212778" y="500880"/>
            <a:ext cx="6044424" cy="5717943"/>
          </a:xfrm>
        </p:spPr>
        <p:txBody>
          <a:bodyPr/>
          <a:lstStyle/>
          <a:p>
            <a:pPr marL="0" indent="0" algn="ctr">
              <a:buNone/>
            </a:pPr>
            <a:r>
              <a:rPr lang="en-US" sz="2400" b="1" dirty="0"/>
              <a:t>Virtual Customer Service:  </a:t>
            </a:r>
            <a:br>
              <a:rPr lang="en-US" sz="2400" b="1" dirty="0"/>
            </a:br>
            <a:r>
              <a:rPr lang="en-US" sz="2400" b="1" i="1" dirty="0"/>
              <a:t>Giving Your Best During the COVID 19 Pandemic</a:t>
            </a:r>
          </a:p>
          <a:p>
            <a:pPr marL="0" indent="0" algn="ctr">
              <a:buNone/>
            </a:pPr>
            <a:endParaRPr lang="en-US" dirty="0"/>
          </a:p>
          <a:p>
            <a:pPr marL="0" indent="0" algn="just">
              <a:buNone/>
            </a:pPr>
            <a:r>
              <a:rPr lang="en-US" sz="2400" dirty="0"/>
              <a:t>During these unprecedented times, most of us are working remotely. However, the need for great customer service skills are still paramount.  Any organization or business knows that competition is fierce and the challenge to attract, recruit, educate and ultimately graduate our students, remains our primary focus. How we interact and engage our students is key. This presentation will focus on the following:  Knowing your business; Remaining dedicated to your mission; Understanding what is meant by “remote perfect customer service”; Keeping track of your daily progress; and Meeting the service needs of your students by giving your best during the COVID 19 Pandemic.</a:t>
            </a:r>
          </a:p>
        </p:txBody>
      </p:sp>
      <p:pic>
        <p:nvPicPr>
          <p:cNvPr id="9" name="Picture Placeholder 8" descr="Image placeholder">
            <a:extLst>
              <a:ext uri="{FF2B5EF4-FFF2-40B4-BE49-F238E27FC236}">
                <a16:creationId xmlns:a16="http://schemas.microsoft.com/office/drawing/2014/main" id="{52FD3342-E198-5348-9EE9-579E8FFF9DDC}"/>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5" name="Freeform 5">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F28CDBF8-0191-43F9-98FE-B98B08813979}"/>
              </a:ext>
              <a:ext uri="{C183D7F6-B498-43B3-948B-1728B52AA6E4}">
                <adec:decorative xmlns:adec="http://schemas.microsoft.com/office/drawing/2017/decorative"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10117390-DCFE-4FAE-B3FD-DAECFE779A27}"/>
              </a:ext>
              <a:ext uri="{C183D7F6-B498-43B3-948B-1728B52AA6E4}">
                <adec:decorative xmlns:adec="http://schemas.microsoft.com/office/drawing/2017/decorative"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TextBox 30">
            <a:extLst>
              <a:ext uri="{FF2B5EF4-FFF2-40B4-BE49-F238E27FC236}">
                <a16:creationId xmlns:a16="http://schemas.microsoft.com/office/drawing/2014/main" id="{8FC2E368-898A-440B-A15C-4C5FB13C57D2}"/>
              </a:ext>
              <a:ext uri="{C183D7F6-B498-43B3-948B-1728B52AA6E4}">
                <adec:decorative xmlns:adec="http://schemas.microsoft.com/office/drawing/2017/decorative"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21" name="Isosceles Triangle 20">
            <a:extLst>
              <a:ext uri="{FF2B5EF4-FFF2-40B4-BE49-F238E27FC236}">
                <a16:creationId xmlns:a16="http://schemas.microsoft.com/office/drawing/2014/main" id="{59A98ED3-718C-409B-BC1D-07842F9F58EB}"/>
              </a:ext>
              <a:ext uri="{C183D7F6-B498-43B3-948B-1728B52AA6E4}">
                <adec:decorative xmlns:adec="http://schemas.microsoft.com/office/drawing/2017/decorative"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866117" y="1816509"/>
            <a:ext cx="4459766" cy="3146839"/>
          </a:xfrm>
        </p:spPr>
        <p:txBody>
          <a:bodyPr/>
          <a:lstStyle/>
          <a:p>
            <a:endParaRPr lang="en-US" dirty="0"/>
          </a:p>
        </p:txBody>
      </p:sp>
      <p:sp>
        <p:nvSpPr>
          <p:cNvPr id="10" name="Picture Placeholder 9">
            <a:extLst>
              <a:ext uri="{FF2B5EF4-FFF2-40B4-BE49-F238E27FC236}">
                <a16:creationId xmlns:a16="http://schemas.microsoft.com/office/drawing/2014/main" id="{7BB1D023-4B23-434D-8ABE-C1B964A2BFEB}"/>
              </a:ext>
            </a:extLst>
          </p:cNvPr>
          <p:cNvSpPr>
            <a:spLocks noGrp="1"/>
          </p:cNvSpPr>
          <p:nvPr>
            <p:ph type="pic" sz="quarter" idx="13"/>
          </p:nvPr>
        </p:nvSpPr>
        <p:spPr/>
      </p:sp>
      <p:pic>
        <p:nvPicPr>
          <p:cNvPr id="6" name="Picture 5">
            <a:extLst>
              <a:ext uri="{FF2B5EF4-FFF2-40B4-BE49-F238E27FC236}">
                <a16:creationId xmlns:a16="http://schemas.microsoft.com/office/drawing/2014/main" id="{AEE3C94E-7F8E-4C7D-8A5B-98FE6765B895}"/>
              </a:ext>
            </a:extLst>
          </p:cNvPr>
          <p:cNvPicPr>
            <a:picLocks noChangeAspect="1"/>
          </p:cNvPicPr>
          <p:nvPr/>
        </p:nvPicPr>
        <p:blipFill>
          <a:blip r:embed="rId3"/>
          <a:stretch>
            <a:fillRect/>
          </a:stretch>
        </p:blipFill>
        <p:spPr>
          <a:xfrm>
            <a:off x="-61120" y="0"/>
            <a:ext cx="12253120" cy="6880252"/>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2533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09651" y="485746"/>
            <a:ext cx="9831225" cy="432000"/>
          </a:xfrm>
        </p:spPr>
        <p:txBody>
          <a:bodyPr/>
          <a:lstStyle/>
          <a:p>
            <a:pPr algn="ctr"/>
            <a:r>
              <a:rPr lang="en-US" b="1" cap="small" dirty="0">
                <a:solidFill>
                  <a:srgbClr val="60AFE1"/>
                </a:solidFill>
              </a:rPr>
              <a:t>What is the Mission Statement of the </a:t>
            </a:r>
            <a:br>
              <a:rPr lang="en-US" b="1" cap="small" dirty="0">
                <a:solidFill>
                  <a:srgbClr val="60AFE1"/>
                </a:solidFill>
              </a:rPr>
            </a:br>
            <a:r>
              <a:rPr lang="en-US" b="1" cap="small" dirty="0">
                <a:solidFill>
                  <a:srgbClr val="60AFE1"/>
                </a:solidFill>
              </a:rPr>
              <a:t>Association of Florida Colleges </a:t>
            </a:r>
            <a:br>
              <a:rPr lang="en-US" b="1" cap="small" dirty="0">
                <a:solidFill>
                  <a:srgbClr val="60AFE1"/>
                </a:solidFill>
              </a:rPr>
            </a:br>
            <a:r>
              <a:rPr lang="en-US" b="1" cap="small" dirty="0">
                <a:solidFill>
                  <a:srgbClr val="60AFE1"/>
                </a:solidFill>
              </a:rPr>
              <a:t>&amp; The Purpose of the CPEC Commission</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6</a:t>
            </a:fld>
            <a:endParaRPr lang="en-US" dirty="0"/>
          </a:p>
        </p:txBody>
      </p:sp>
      <p:sp>
        <p:nvSpPr>
          <p:cNvPr id="9" name="TextBox 8">
            <a:extLst>
              <a:ext uri="{FF2B5EF4-FFF2-40B4-BE49-F238E27FC236}">
                <a16:creationId xmlns:a16="http://schemas.microsoft.com/office/drawing/2014/main" id="{D53F3E84-73BA-46D3-B687-8B6F21A3CD03}"/>
              </a:ext>
            </a:extLst>
          </p:cNvPr>
          <p:cNvSpPr txBox="1"/>
          <p:nvPr/>
        </p:nvSpPr>
        <p:spPr>
          <a:xfrm>
            <a:off x="908272" y="1295399"/>
            <a:ext cx="6337300" cy="1200329"/>
          </a:xfrm>
          <a:prstGeom prst="rect">
            <a:avLst/>
          </a:prstGeom>
          <a:noFill/>
        </p:spPr>
        <p:txBody>
          <a:bodyPr wrap="square" rtlCol="0">
            <a:spAutoFit/>
          </a:bodyPr>
          <a:lstStyle/>
          <a:p>
            <a:pPr algn="ctr"/>
            <a:r>
              <a:rPr lang="en-US" b="1" cap="small" dirty="0"/>
              <a:t>AFC Mission Statement:</a:t>
            </a:r>
          </a:p>
          <a:p>
            <a:pPr algn="ctr"/>
            <a:r>
              <a:rPr lang="en-US" b="1" cap="small" dirty="0">
                <a:solidFill>
                  <a:srgbClr val="60AFE1"/>
                </a:solidFill>
              </a:rPr>
              <a:t>The mission of the Association is to actively promote, represent, and support members and institutions as they provide their students and the citizens of Florida with a world-class college system. </a:t>
            </a:r>
            <a:endParaRPr lang="en-US" cap="small" dirty="0">
              <a:solidFill>
                <a:srgbClr val="60AFE1"/>
              </a:solidFill>
            </a:endParaRPr>
          </a:p>
        </p:txBody>
      </p:sp>
      <p:pic>
        <p:nvPicPr>
          <p:cNvPr id="38" name="Picture 37">
            <a:extLst>
              <a:ext uri="{FF2B5EF4-FFF2-40B4-BE49-F238E27FC236}">
                <a16:creationId xmlns:a16="http://schemas.microsoft.com/office/drawing/2014/main" id="{DF2E3072-D862-4C67-A8BD-765CCE0D1F2A}"/>
              </a:ext>
            </a:extLst>
          </p:cNvPr>
          <p:cNvPicPr>
            <a:picLocks noChangeAspect="1"/>
          </p:cNvPicPr>
          <p:nvPr/>
        </p:nvPicPr>
        <p:blipFill>
          <a:blip r:embed="rId3"/>
          <a:stretch>
            <a:fillRect/>
          </a:stretch>
        </p:blipFill>
        <p:spPr>
          <a:xfrm>
            <a:off x="8068666" y="3874806"/>
            <a:ext cx="3594306" cy="2170652"/>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66A1638A-82C2-4CCE-A9D1-9796FB4E7E72}"/>
              </a:ext>
            </a:extLst>
          </p:cNvPr>
          <p:cNvPicPr>
            <a:picLocks noChangeAspect="1"/>
          </p:cNvPicPr>
          <p:nvPr/>
        </p:nvPicPr>
        <p:blipFill>
          <a:blip r:embed="rId4"/>
          <a:stretch>
            <a:fillRect/>
          </a:stretch>
        </p:blipFill>
        <p:spPr>
          <a:xfrm>
            <a:off x="8588045" y="562956"/>
            <a:ext cx="2889504" cy="32346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E4221ECE-C354-4CD2-BEBE-2725D0F3AE91}"/>
              </a:ext>
            </a:extLst>
          </p:cNvPr>
          <p:cNvSpPr/>
          <p:nvPr/>
        </p:nvSpPr>
        <p:spPr>
          <a:xfrm>
            <a:off x="426636" y="2495728"/>
            <a:ext cx="7300571" cy="4062651"/>
          </a:xfrm>
          <a:prstGeom prst="rect">
            <a:avLst/>
          </a:prstGeom>
        </p:spPr>
        <p:txBody>
          <a:bodyPr wrap="square">
            <a:spAutoFit/>
          </a:bodyPr>
          <a:lstStyle/>
          <a:p>
            <a:pPr algn="ctr"/>
            <a:r>
              <a:rPr lang="en-US" b="1" cap="small" dirty="0">
                <a:solidFill>
                  <a:srgbClr val="FFC000"/>
                </a:solidFill>
              </a:rPr>
              <a:t>CPEC Purpose</a:t>
            </a:r>
          </a:p>
          <a:p>
            <a:pPr algn="just"/>
            <a:r>
              <a:rPr lang="en-US" sz="1600" b="1" cap="small" dirty="0">
                <a:solidFill>
                  <a:srgbClr val="FFC000"/>
                </a:solidFill>
              </a:rPr>
              <a:t>The purpose of the Commission is to promote professional growth and exchange among the career and professional employees in the Florida College System. The CPEC strives to:</a:t>
            </a:r>
          </a:p>
          <a:p>
            <a:pPr marL="342900" indent="-342900" algn="just">
              <a:buFont typeface="+mj-lt"/>
              <a:buAutoNum type="alphaUcPeriod"/>
            </a:pPr>
            <a:r>
              <a:rPr lang="en-US" sz="1600" b="1" cap="small" dirty="0"/>
              <a:t>Improve and encourage statewide communications among career and professional employees</a:t>
            </a:r>
          </a:p>
          <a:p>
            <a:pPr marL="342900" indent="-342900" algn="just">
              <a:buFont typeface="+mj-lt"/>
              <a:buAutoNum type="alphaUcPeriod"/>
            </a:pPr>
            <a:r>
              <a:rPr lang="en-US" sz="1600" b="1" cap="small" dirty="0">
                <a:solidFill>
                  <a:srgbClr val="FFC000"/>
                </a:solidFill>
              </a:rPr>
              <a:t>Receive career and professional employee input in other commissions activities in the areas in which career and professional personnel are employed, by attending meetings and reporting back to the Commission</a:t>
            </a:r>
          </a:p>
          <a:p>
            <a:pPr marL="342900" indent="-342900" algn="just">
              <a:buFont typeface="+mj-lt"/>
              <a:buAutoNum type="alphaUcPeriod"/>
            </a:pPr>
            <a:r>
              <a:rPr lang="en-US" sz="1600" b="1" cap="small" dirty="0"/>
              <a:t>Provide workshops for career and professional employees as needed during the year, however the Board of Directors shall determine the need for any workshops</a:t>
            </a:r>
          </a:p>
          <a:p>
            <a:pPr marL="342900" indent="-342900" algn="just">
              <a:buFont typeface="+mj-lt"/>
              <a:buAutoNum type="alphaUcPeriod"/>
            </a:pPr>
            <a:r>
              <a:rPr lang="en-US" sz="1600" b="1" cap="small" dirty="0">
                <a:solidFill>
                  <a:srgbClr val="FFC000"/>
                </a:solidFill>
              </a:rPr>
              <a:t>Serve as a forum for the discussion of career and professional employee programs</a:t>
            </a:r>
          </a:p>
          <a:p>
            <a:pPr marL="342900" indent="-342900" algn="just">
              <a:buFont typeface="+mj-lt"/>
              <a:buAutoNum type="alphaUcPeriod"/>
            </a:pPr>
            <a:r>
              <a:rPr lang="en-US" sz="1600" b="1" cap="small" dirty="0"/>
              <a:t>Receive full support of career and professional employees in all 28 State Colleges in all areas of employment</a:t>
            </a:r>
          </a:p>
          <a:p>
            <a:pPr marL="342900" indent="-342900" algn="just">
              <a:buFont typeface="+mj-lt"/>
              <a:buAutoNum type="alphaUcPeriod"/>
            </a:pPr>
            <a:r>
              <a:rPr lang="en-US" sz="1600" b="1" cap="small" dirty="0">
                <a:solidFill>
                  <a:srgbClr val="FFC000"/>
                </a:solidFill>
              </a:rPr>
              <a:t>Encourage the establishment of procedures at each college to insure adequate representation of career and professional employee interests in the administrative decision-making process</a:t>
            </a:r>
            <a:endParaRPr lang="en-US" sz="1600" dirty="0">
              <a:solidFill>
                <a:srgbClr val="0000FF"/>
              </a:solidFill>
            </a:endParaRPr>
          </a:p>
        </p:txBody>
      </p:sp>
    </p:spTree>
    <p:extLst>
      <p:ext uri="{BB962C8B-B14F-4D97-AF65-F5344CB8AC3E}">
        <p14:creationId xmlns:p14="http://schemas.microsoft.com/office/powerpoint/2010/main" val="289385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0"/>
                                        <p:tgtEl>
                                          <p:spTgt spid="3">
                                            <p:txEl>
                                              <p:pRg st="4" end="4"/>
                                            </p:txEl>
                                          </p:spTgt>
                                        </p:tgtEl>
                                      </p:cBhvr>
                                    </p:animEffect>
                                    <p:anim calcmode="lin" valueType="num">
                                      <p:cBhvr>
                                        <p:cTn id="5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1000"/>
                                        <p:tgtEl>
                                          <p:spTgt spid="3">
                                            <p:txEl>
                                              <p:pRg st="5" end="5"/>
                                            </p:txEl>
                                          </p:spTgt>
                                        </p:tgtEl>
                                      </p:cBhvr>
                                    </p:animEffect>
                                    <p:anim calcmode="lin" valueType="num">
                                      <p:cBhvr>
                                        <p:cTn id="6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fade">
                                      <p:cBhvr>
                                        <p:cTn id="71" dur="1000"/>
                                        <p:tgtEl>
                                          <p:spTgt spid="3">
                                            <p:txEl>
                                              <p:pRg st="6" end="6"/>
                                            </p:txEl>
                                          </p:spTgt>
                                        </p:tgtEl>
                                      </p:cBhvr>
                                    </p:animEffect>
                                    <p:anim calcmode="lin" valueType="num">
                                      <p:cBhvr>
                                        <p:cTn id="7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7" end="7"/>
                                            </p:txEl>
                                          </p:spTgt>
                                        </p:tgtEl>
                                        <p:attrNameLst>
                                          <p:attrName>style.visibility</p:attrName>
                                        </p:attrNameLst>
                                      </p:cBhvr>
                                      <p:to>
                                        <p:strVal val="visible"/>
                                      </p:to>
                                    </p:set>
                                    <p:animEffect transition="in" filter="fade">
                                      <p:cBhvr>
                                        <p:cTn id="78" dur="1000"/>
                                        <p:tgtEl>
                                          <p:spTgt spid="3">
                                            <p:txEl>
                                              <p:pRg st="7" end="7"/>
                                            </p:txEl>
                                          </p:spTgt>
                                        </p:tgtEl>
                                      </p:cBhvr>
                                    </p:animEffect>
                                    <p:anim calcmode="lin" valueType="num">
                                      <p:cBhvr>
                                        <p:cTn id="7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icture placeholder">
            <a:extLst>
              <a:ext uri="{FF2B5EF4-FFF2-40B4-BE49-F238E27FC236}">
                <a16:creationId xmlns:a16="http://schemas.microsoft.com/office/drawing/2014/main" id="{588C9C3E-7C4B-EA46-9848-A17249AC33B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5" name="Freeform 5">
            <a:extLst>
              <a:ext uri="{FF2B5EF4-FFF2-40B4-BE49-F238E27FC236}">
                <a16:creationId xmlns:a16="http://schemas.microsoft.com/office/drawing/2014/main" id="{10117390-DCFE-4FAE-B3FD-DAECFE779A27}"/>
              </a:ext>
              <a:ext uri="{C183D7F6-B498-43B3-948B-1728B52AA6E4}">
                <adec:decorative xmlns:adec="http://schemas.microsoft.com/office/drawing/2017/decorative"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TextBox 30">
            <a:extLst>
              <a:ext uri="{FF2B5EF4-FFF2-40B4-BE49-F238E27FC236}">
                <a16:creationId xmlns:a16="http://schemas.microsoft.com/office/drawing/2014/main" id="{8FC2E368-898A-440B-A15C-4C5FB13C57D2}"/>
              </a:ext>
              <a:ext uri="{C183D7F6-B498-43B3-948B-1728B52AA6E4}">
                <adec:decorative xmlns:adec="http://schemas.microsoft.com/office/drawing/2017/decorative"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21" name="Isosceles Triangle 20">
            <a:extLst>
              <a:ext uri="{FF2B5EF4-FFF2-40B4-BE49-F238E27FC236}">
                <a16:creationId xmlns:a16="http://schemas.microsoft.com/office/drawing/2014/main" id="{59A98ED3-718C-409B-BC1D-07842F9F58EB}"/>
              </a:ext>
              <a:ext uri="{C183D7F6-B498-43B3-948B-1728B52AA6E4}">
                <adec:decorative xmlns:adec="http://schemas.microsoft.com/office/drawing/2017/decorative"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866117" y="1816509"/>
            <a:ext cx="4459766" cy="3146839"/>
          </a:xfrm>
        </p:spPr>
        <p:txBody>
          <a:bodyPr/>
          <a:lstStyle/>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a:lstStyle/>
          <a:p>
            <a:fld id="{19B51A1E-902D-48AF-9020-955120F399B6}" type="slidenum">
              <a:rPr lang="en-US" smtClean="0"/>
              <a:pPr/>
              <a:t>7</a:t>
            </a:fld>
            <a:endParaRPr lang="en-US" dirty="0"/>
          </a:p>
        </p:txBody>
      </p:sp>
      <p:pic>
        <p:nvPicPr>
          <p:cNvPr id="8" name="Picture 7">
            <a:extLst>
              <a:ext uri="{FF2B5EF4-FFF2-40B4-BE49-F238E27FC236}">
                <a16:creationId xmlns:a16="http://schemas.microsoft.com/office/drawing/2014/main" id="{F146D4AE-1FE4-403C-A19A-0A1A0C1CA424}"/>
              </a:ext>
            </a:extLst>
          </p:cNvPr>
          <p:cNvPicPr>
            <a:picLocks noChangeAspect="1"/>
          </p:cNvPicPr>
          <p:nvPr/>
        </p:nvPicPr>
        <p:blipFill>
          <a:blip r:embed="rId4"/>
          <a:stretch>
            <a:fillRect/>
          </a:stretch>
        </p:blipFill>
        <p:spPr>
          <a:xfrm>
            <a:off x="3866117" y="1822752"/>
            <a:ext cx="4459766" cy="3139768"/>
          </a:xfrm>
          <a:prstGeom prst="rect">
            <a:avLst/>
          </a:prstGeom>
        </p:spPr>
      </p:pic>
      <p:sp>
        <p:nvSpPr>
          <p:cNvPr id="9" name="Rectangle 8">
            <a:extLst>
              <a:ext uri="{FF2B5EF4-FFF2-40B4-BE49-F238E27FC236}">
                <a16:creationId xmlns:a16="http://schemas.microsoft.com/office/drawing/2014/main" id="{2ABE47AA-28D8-454C-9FD8-27AE71BFBC1A}"/>
              </a:ext>
            </a:extLst>
          </p:cNvPr>
          <p:cNvSpPr/>
          <p:nvPr/>
        </p:nvSpPr>
        <p:spPr>
          <a:xfrm>
            <a:off x="5086283" y="2418280"/>
            <a:ext cx="2081019" cy="830997"/>
          </a:xfrm>
          <a:prstGeom prst="rect">
            <a:avLst/>
          </a:prstGeom>
          <a:noFill/>
        </p:spPr>
        <p:txBody>
          <a:bodyPr wrap="none" lIns="91440" tIns="45720" rIns="91440" bIns="45720">
            <a:spAutoFit/>
          </a:bodyPr>
          <a:lstStyle/>
          <a:p>
            <a:pPr algn="ctr"/>
            <a:r>
              <a:rPr lang="en-US" sz="4800" b="1" cap="none" spc="0" dirty="0">
                <a:ln w="0"/>
                <a:solidFill>
                  <a:schemeClr val="bg1"/>
                </a:solidFill>
                <a:effectLst>
                  <a:outerShdw blurRad="38100" dist="19050" dir="2700000" algn="tl" rotWithShape="0">
                    <a:schemeClr val="dk1">
                      <a:alpha val="40000"/>
                    </a:schemeClr>
                  </a:outerShdw>
                </a:effectLst>
                <a:latin typeface="AngsanaUPC" panose="02020603050405020304" pitchFamily="18" charset="-34"/>
                <a:cs typeface="AngsanaUPC" panose="02020603050405020304" pitchFamily="18" charset="-34"/>
              </a:rPr>
              <a:t>PERFECT</a:t>
            </a:r>
          </a:p>
        </p:txBody>
      </p:sp>
      <p:sp>
        <p:nvSpPr>
          <p:cNvPr id="14" name="Rectangle 13">
            <a:extLst>
              <a:ext uri="{FF2B5EF4-FFF2-40B4-BE49-F238E27FC236}">
                <a16:creationId xmlns:a16="http://schemas.microsoft.com/office/drawing/2014/main" id="{FFEA0863-35C2-44EC-862F-4B25F6F054DB}"/>
              </a:ext>
            </a:extLst>
          </p:cNvPr>
          <p:cNvSpPr/>
          <p:nvPr/>
        </p:nvSpPr>
        <p:spPr>
          <a:xfrm>
            <a:off x="3825987" y="4344009"/>
            <a:ext cx="4540025" cy="830997"/>
          </a:xfrm>
          <a:prstGeom prst="rect">
            <a:avLst/>
          </a:prstGeom>
          <a:noFill/>
        </p:spPr>
        <p:txBody>
          <a:bodyPr wrap="none" lIns="91440" tIns="45720" rIns="91440" bIns="45720">
            <a:spAutoFit/>
          </a:bodyPr>
          <a:lstStyle/>
          <a:p>
            <a:pPr algn="ctr"/>
            <a:r>
              <a:rPr lang="en-US" sz="4800" b="1" cap="none" spc="0" dirty="0">
                <a:ln w="0"/>
                <a:solidFill>
                  <a:schemeClr val="bg1"/>
                </a:solidFill>
                <a:effectLst>
                  <a:outerShdw blurRad="38100" dist="19050" dir="2700000" algn="tl" rotWithShape="0">
                    <a:schemeClr val="dk1">
                      <a:alpha val="40000"/>
                    </a:schemeClr>
                  </a:outerShdw>
                </a:effectLst>
                <a:latin typeface="AngsanaUPC" panose="02020603050405020304" pitchFamily="18" charset="-34"/>
                <a:cs typeface="AngsanaUPC" panose="02020603050405020304" pitchFamily="18" charset="-34"/>
              </a:rPr>
              <a:t>CUSTOMER  SERVICE</a:t>
            </a:r>
          </a:p>
        </p:txBody>
      </p:sp>
    </p:spTree>
    <p:extLst>
      <p:ext uri="{BB962C8B-B14F-4D97-AF65-F5344CB8AC3E}">
        <p14:creationId xmlns:p14="http://schemas.microsoft.com/office/powerpoint/2010/main" val="30377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REMOTE CUSTOMER SERVICE </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152400" y="1117600"/>
            <a:ext cx="5943600" cy="3732325"/>
          </a:xfrm>
        </p:spPr>
        <p:txBody>
          <a:bodyPr/>
          <a:lstStyle/>
          <a:p>
            <a:r>
              <a:rPr lang="en-US" dirty="0"/>
              <a:t>The world is in crisis mode right now, as businesses have been forced to work remotely.</a:t>
            </a:r>
          </a:p>
          <a:p>
            <a:r>
              <a:rPr lang="en-US" dirty="0"/>
              <a:t>It might be the first time that many employees have had to work from home, which can bring its own set of challenges.</a:t>
            </a:r>
          </a:p>
          <a:p>
            <a:r>
              <a:rPr lang="en-US" dirty="0"/>
              <a:t>Adjusting to working 8 hours a day from the dining table …</a:t>
            </a:r>
          </a:p>
          <a:p>
            <a:r>
              <a:rPr lang="en-US" dirty="0"/>
              <a:t>Sharing a co-working space with your significant other (and hearing them in “business mode”) …</a:t>
            </a:r>
          </a:p>
          <a:p>
            <a:r>
              <a:rPr lang="en-US" dirty="0"/>
              <a:t>It’s far from an easy change.</a:t>
            </a:r>
          </a:p>
          <a:p>
            <a:r>
              <a:rPr lang="en-US" dirty="0"/>
              <a:t>But, the good news is that remote work has many benefits.</a:t>
            </a:r>
          </a:p>
          <a:p>
            <a:r>
              <a:rPr lang="en-US" dirty="0"/>
              <a:t>For example, employees who work remotely </a:t>
            </a:r>
            <a:r>
              <a:rPr lang="en-US" b="1" dirty="0"/>
              <a:t>are more productive</a:t>
            </a:r>
            <a:r>
              <a:rPr lang="en-US" dirty="0"/>
              <a:t> </a:t>
            </a:r>
            <a:r>
              <a:rPr lang="en-US" b="1" dirty="0"/>
              <a:t>and have a better work-life balance</a:t>
            </a:r>
            <a:r>
              <a:rPr lang="en-US" dirty="0"/>
              <a:t> compared to those who do not, according to new research by Pennsylvania State University. While 56% of businesses believe that remote working improves productivity.</a:t>
            </a:r>
          </a:p>
          <a:p>
            <a:r>
              <a:rPr lang="en-US" dirty="0"/>
              <a:t>For customer service teams in particular, remote working allows staff to get through </a:t>
            </a:r>
            <a:r>
              <a:rPr lang="en-US" b="1" dirty="0"/>
              <a:t>13% more requests each day</a:t>
            </a:r>
            <a:r>
              <a:rPr lang="en-US" dirty="0"/>
              <a:t> according to a study by Quarterly Journal of Economics.</a:t>
            </a:r>
          </a:p>
          <a:p>
            <a:pPr marL="0" indent="0">
              <a:buNone/>
            </a:pPr>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59788"/>
            <a:ext cx="5472000" cy="358775"/>
          </a:xfrm>
        </p:spPr>
        <p:txBody>
          <a:bodyPr/>
          <a:lstStyle/>
          <a:p>
            <a:pPr algn="ctr"/>
            <a:r>
              <a:rPr lang="en-US" dirty="0"/>
              <a:t>7 Ways to Manage a Remote Customer Service Team</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300000" y="3097446"/>
            <a:ext cx="5472113" cy="1883984"/>
          </a:xfrm>
        </p:spPr>
        <p:txBody>
          <a:bodyPr/>
          <a:lstStyle/>
          <a:p>
            <a:pPr marL="342900" indent="-342900">
              <a:buFont typeface="+mj-lt"/>
              <a:buAutoNum type="arabicPeriod"/>
            </a:pPr>
            <a:r>
              <a:rPr lang="en-US" dirty="0"/>
              <a:t>Use Cloud-Based project management tools</a:t>
            </a:r>
          </a:p>
          <a:p>
            <a:pPr marL="342900" indent="-342900">
              <a:buFont typeface="+mj-lt"/>
              <a:buAutoNum type="arabicPeriod"/>
            </a:pPr>
            <a:r>
              <a:rPr lang="en-US" dirty="0"/>
              <a:t>Share information through a knowledge base</a:t>
            </a:r>
          </a:p>
          <a:p>
            <a:pPr marL="342900" indent="-342900">
              <a:buFont typeface="+mj-lt"/>
              <a:buAutoNum type="arabicPeriod"/>
            </a:pPr>
            <a:r>
              <a:rPr lang="en-US" dirty="0"/>
              <a:t>Be clear about who the audience is</a:t>
            </a:r>
          </a:p>
          <a:p>
            <a:pPr marL="342900" indent="-342900">
              <a:buFont typeface="+mj-lt"/>
              <a:buAutoNum type="arabicPeriod"/>
            </a:pPr>
            <a:r>
              <a:rPr lang="en-US" dirty="0"/>
              <a:t>Unite your team</a:t>
            </a:r>
          </a:p>
          <a:p>
            <a:pPr marL="342900" indent="-342900">
              <a:buFont typeface="+mj-lt"/>
              <a:buAutoNum type="arabicPeriod"/>
            </a:pPr>
            <a:r>
              <a:rPr lang="en-US" dirty="0"/>
              <a:t>Make use of video chat</a:t>
            </a:r>
          </a:p>
          <a:p>
            <a:pPr marL="342900" indent="-342900">
              <a:buFont typeface="+mj-lt"/>
              <a:buAutoNum type="arabicPeriod"/>
            </a:pPr>
            <a:r>
              <a:rPr lang="en-US" dirty="0"/>
              <a:t>Use customer service solutions</a:t>
            </a:r>
          </a:p>
          <a:p>
            <a:pPr marL="342900" indent="-342900">
              <a:buFont typeface="+mj-lt"/>
              <a:buAutoNum type="arabicPeriod"/>
            </a:pPr>
            <a:r>
              <a:rPr lang="en-US" dirty="0"/>
              <a:t>Set KPIs to help your team grow</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8</a:t>
            </a:fld>
            <a:endParaRPr lang="en-US" dirty="0"/>
          </a:p>
        </p:txBody>
      </p:sp>
      <p:sp>
        <p:nvSpPr>
          <p:cNvPr id="13" name="Footer Placeholder 12">
            <a:extLst>
              <a:ext uri="{FF2B5EF4-FFF2-40B4-BE49-F238E27FC236}">
                <a16:creationId xmlns:a16="http://schemas.microsoft.com/office/drawing/2014/main" id="{363A6AEC-965D-4E40-ABBB-ABB420FE7982}"/>
              </a:ext>
            </a:extLst>
          </p:cNvPr>
          <p:cNvSpPr>
            <a:spLocks noGrp="1"/>
          </p:cNvSpPr>
          <p:nvPr>
            <p:ph type="ftr" sz="quarter" idx="14"/>
          </p:nvPr>
        </p:nvSpPr>
        <p:spPr>
          <a:xfrm>
            <a:off x="432000" y="6477337"/>
            <a:ext cx="5484930" cy="201532"/>
          </a:xfrm>
        </p:spPr>
        <p:txBody>
          <a:bodyPr/>
          <a:lstStyle/>
          <a:p>
            <a:r>
              <a:rPr lang="en-US" noProof="0" dirty="0"/>
              <a:t>MacDonald, Steven. "7 Ways to Manage a Remote Customer Service Team." Super Office, 20 April 2020, https://www.superoffice.com/blog/remote-customer-service/</a:t>
            </a:r>
          </a:p>
        </p:txBody>
      </p:sp>
    </p:spTree>
    <p:extLst>
      <p:ext uri="{BB962C8B-B14F-4D97-AF65-F5344CB8AC3E}">
        <p14:creationId xmlns:p14="http://schemas.microsoft.com/office/powerpoint/2010/main" val="31888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 calcmode="lin" valueType="num">
                                      <p:cBhvr additive="base">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additive="base">
                                        <p:cTn id="5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down)">
                                      <p:cBhvr>
                                        <p:cTn id="62" dur="5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wipe(down)">
                                      <p:cBhvr>
                                        <p:cTn id="67" dur="500"/>
                                        <p:tgtEl>
                                          <p:spTgt spid="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Effect transition="in" filter="wipe(down)">
                                      <p:cBhvr>
                                        <p:cTn id="72" dur="500"/>
                                        <p:tgtEl>
                                          <p:spTgt spid="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Effect transition="in" filter="wipe(down)">
                                      <p:cBhvr>
                                        <p:cTn id="77" dur="500"/>
                                        <p:tgtEl>
                                          <p:spTgt spid="7">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Effect transition="in" filter="wipe(down)">
                                      <p:cBhvr>
                                        <p:cTn id="82" dur="500"/>
                                        <p:tgtEl>
                                          <p:spTgt spid="7">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7">
                                            <p:txEl>
                                              <p:pRg st="5" end="5"/>
                                            </p:txEl>
                                          </p:spTgt>
                                        </p:tgtEl>
                                        <p:attrNameLst>
                                          <p:attrName>style.visibility</p:attrName>
                                        </p:attrNameLst>
                                      </p:cBhvr>
                                      <p:to>
                                        <p:strVal val="visible"/>
                                      </p:to>
                                    </p:set>
                                    <p:animEffect transition="in" filter="wipe(down)">
                                      <p:cBhvr>
                                        <p:cTn id="87" dur="500"/>
                                        <p:tgtEl>
                                          <p:spTgt spid="7">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
                                            <p:txEl>
                                              <p:pRg st="6" end="6"/>
                                            </p:txEl>
                                          </p:spTgt>
                                        </p:tgtEl>
                                        <p:attrNameLst>
                                          <p:attrName>style.visibility</p:attrName>
                                        </p:attrNameLst>
                                      </p:cBhvr>
                                      <p:to>
                                        <p:strVal val="visible"/>
                                      </p:to>
                                    </p:set>
                                    <p:animEffect transition="in" filter="wipe(down)">
                                      <p:cBhvr>
                                        <p:cTn id="9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760450"/>
            <a:ext cx="5472000" cy="5013000"/>
          </a:xfrm>
        </p:spPr>
        <p:txBody>
          <a:bodyPr/>
          <a:lstStyle/>
          <a:p>
            <a:pPr marL="0" indent="0" algn="just">
              <a:buNone/>
            </a:pPr>
            <a:r>
              <a:rPr lang="en-US" sz="2400" b="1" cap="small" dirty="0"/>
              <a:t>While email is an instant and easy way to communicate, it’s not an ideal platform for managing projects when working with a remote team.</a:t>
            </a:r>
          </a:p>
          <a:p>
            <a:pPr marL="0" indent="0" algn="just">
              <a:buNone/>
            </a:pPr>
            <a:r>
              <a:rPr lang="en-US" sz="2400" b="1" cap="small" dirty="0"/>
              <a:t>In fact, an endless stream of email communications can quickly become messy and overwhelming.</a:t>
            </a:r>
          </a:p>
          <a:p>
            <a:pPr marL="0" indent="0" algn="just">
              <a:buNone/>
            </a:pPr>
            <a:r>
              <a:rPr lang="en-US" sz="2400" b="1" cap="small" dirty="0"/>
              <a:t>To help manage projects, information and communication needs to be centralized in one easily accessible place. A cloud-based project management tool allows your team – no matter where they are located – to login and access the information they need within minutes, while at the same time providing you with an overview of all projects at any given moment in time.</a:t>
            </a:r>
          </a:p>
          <a:p>
            <a:pPr marL="0" indent="0">
              <a:buNone/>
            </a:pPr>
            <a:endParaRPr lang="en-US" dirty="0"/>
          </a:p>
        </p:txBody>
      </p:sp>
      <p:sp>
        <p:nvSpPr>
          <p:cNvPr id="66" name="Freeform 5">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904000" y="5063925"/>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9</a:t>
            </a:fld>
            <a:endParaRPr lang="en-US" dirty="0"/>
          </a:p>
        </p:txBody>
      </p:sp>
      <p:pic>
        <p:nvPicPr>
          <p:cNvPr id="9" name="Picture 8">
            <a:extLst>
              <a:ext uri="{FF2B5EF4-FFF2-40B4-BE49-F238E27FC236}">
                <a16:creationId xmlns:a16="http://schemas.microsoft.com/office/drawing/2014/main" id="{3D650F6F-8765-4B02-859B-FCD0734C5C9C}"/>
              </a:ext>
            </a:extLst>
          </p:cNvPr>
          <p:cNvPicPr>
            <a:picLocks noChangeAspect="1"/>
          </p:cNvPicPr>
          <p:nvPr/>
        </p:nvPicPr>
        <p:blipFill>
          <a:blip r:embed="rId2"/>
          <a:stretch>
            <a:fillRect/>
          </a:stretch>
        </p:blipFill>
        <p:spPr>
          <a:xfrm>
            <a:off x="6282691" y="432000"/>
            <a:ext cx="5237752" cy="5490000"/>
          </a:xfrm>
          <a:prstGeom prst="rect">
            <a:avLst/>
          </a:prstGeom>
          <a:ln>
            <a:noFill/>
          </a:ln>
          <a:effectLst>
            <a:softEdge rad="112500"/>
          </a:effectLst>
        </p:spPr>
      </p:pic>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165100" y="179901"/>
            <a:ext cx="8064500" cy="432000"/>
          </a:xfrm>
        </p:spPr>
        <p:txBody>
          <a:bodyPr/>
          <a:lstStyle/>
          <a:p>
            <a:pPr algn="ctr"/>
            <a:r>
              <a:rPr lang="en-US" b="1" cap="small" dirty="0">
                <a:solidFill>
                  <a:srgbClr val="0088C7"/>
                </a:solidFill>
              </a:rPr>
              <a:t>Use Cloud-Based project management tools</a:t>
            </a:r>
          </a:p>
        </p:txBody>
      </p:sp>
      <p:sp>
        <p:nvSpPr>
          <p:cNvPr id="12" name="Footer Placeholder 11">
            <a:extLst>
              <a:ext uri="{FF2B5EF4-FFF2-40B4-BE49-F238E27FC236}">
                <a16:creationId xmlns:a16="http://schemas.microsoft.com/office/drawing/2014/main" id="{23E51F0F-991E-460B-8877-3CB4B6793B11}"/>
              </a:ext>
            </a:extLst>
          </p:cNvPr>
          <p:cNvSpPr>
            <a:spLocks noGrp="1"/>
          </p:cNvSpPr>
          <p:nvPr>
            <p:ph type="ftr" sz="quarter" idx="13"/>
          </p:nvPr>
        </p:nvSpPr>
        <p:spPr>
          <a:xfrm>
            <a:off x="419070" y="6477337"/>
            <a:ext cx="5484930" cy="201532"/>
          </a:xfrm>
        </p:spPr>
        <p:txBody>
          <a:bodyPr/>
          <a:lstStyle/>
          <a:p>
            <a:r>
              <a:rPr lang="en-US" noProof="0" dirty="0"/>
              <a:t>MacDonald, Steven. "7 Ways to Manage a Remote Customer Service Team." Super Office, 20 April 2020, https://www.superoffice.com/blog/remote-customer-service/</a:t>
            </a:r>
          </a:p>
        </p:txBody>
      </p:sp>
    </p:spTree>
    <p:extLst>
      <p:ext uri="{BB962C8B-B14F-4D97-AF65-F5344CB8AC3E}">
        <p14:creationId xmlns:p14="http://schemas.microsoft.com/office/powerpoint/2010/main" val="36407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wipe(down)">
                                      <p:cBhvr>
                                        <p:cTn id="10" dur="500"/>
                                        <p:tgtEl>
                                          <p:spTgt spid="2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wipe(down)">
                                      <p:cBhvr>
                                        <p:cTn id="1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Geometric presentation_AAS_v3" id="{5F394A36-244E-477B-9B00-631A6705923C}" vid="{7FC6DB14-D4FF-4031-8ADB-F8536C0C4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1FE8A-8F15-409F-AF62-619C69C0D537}">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1af3243-3dd4-4a8d-8c0d-dd76da1f02a5"/>
    <ds:schemaRef ds:uri="http://www.w3.org/XML/1998/namespace"/>
  </ds:schemaRefs>
</ds:datastoreItem>
</file>

<file path=customXml/itemProps2.xml><?xml version="1.0" encoding="utf-8"?>
<ds:datastoreItem xmlns:ds="http://schemas.openxmlformats.org/officeDocument/2006/customXml" ds:itemID="{29AE7CBC-C35C-4FA9-B339-59E31F30C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30687-51F2-44C8-9CE6-D1B3D6E17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0</TotalTime>
  <Words>2291</Words>
  <Application>Microsoft Office PowerPoint</Application>
  <PresentationFormat>Widescreen</PresentationFormat>
  <Paragraphs>149</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AngsanaUPC</vt:lpstr>
      <vt:lpstr>Arial</vt:lpstr>
      <vt:lpstr>Calibri</vt:lpstr>
      <vt:lpstr>Calibri Light</vt:lpstr>
      <vt:lpstr>Corbel</vt:lpstr>
      <vt:lpstr>Times New Roman</vt:lpstr>
      <vt:lpstr>Office Theme</vt:lpstr>
      <vt:lpstr>Virtual Customer Service:  Giving Your Best  during the  COVID 19 Pandemic</vt:lpstr>
      <vt:lpstr>PowerPoint Presentation</vt:lpstr>
      <vt:lpstr>  OVERVIEW</vt:lpstr>
      <vt:lpstr>OVERVIEW</vt:lpstr>
      <vt:lpstr>PowerPoint Presentation</vt:lpstr>
      <vt:lpstr>What is the Mission Statement of the  Association of Florida Colleges  &amp; The Purpose of the CPEC Commission</vt:lpstr>
      <vt:lpstr>PowerPoint Presentation</vt:lpstr>
      <vt:lpstr>REMOTE CUSTOMER SERVICE </vt:lpstr>
      <vt:lpstr>Use Cloud-Based project management tools</vt:lpstr>
      <vt:lpstr>Share Knowledge Base Information</vt:lpstr>
      <vt:lpstr>Be Clear who the Audience Is</vt:lpstr>
      <vt:lpstr>Unite your TEAM!</vt:lpstr>
      <vt:lpstr>Make use of Video Chat</vt:lpstr>
      <vt:lpstr>Use Customer Service Solutions</vt:lpstr>
      <vt:lpstr>Set KPIs to Help your Team Grow</vt:lpstr>
      <vt:lpstr>Section Divider Option 2</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2020-04-21T13:37:19Z</dcterms:created>
  <dcterms:modified xsi:type="dcterms:W3CDTF">2020-05-05T17:33:54Z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